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comments/modernComment_2B01_9D21A4D9.xml" ContentType="application/vnd.ms-powerpoint.comment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0.xml" ContentType="application/vnd.openxmlformats-officedocument.presentationml.notesSlide+xml"/>
  <Override PartName="/ppt/comments/modernComment_2B2D_8CF40C54.xml" ContentType="application/vnd.ms-powerpoint.comment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7.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3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0.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4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42.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4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44.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45.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6.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47.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48.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49.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50.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51.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2.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3.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54.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55.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59"/>
  </p:notesMasterIdLst>
  <p:handoutMasterIdLst>
    <p:handoutMasterId r:id="rId60"/>
  </p:handoutMasterIdLst>
  <p:sldIdLst>
    <p:sldId id="11040" r:id="rId2"/>
    <p:sldId id="260" r:id="rId3"/>
    <p:sldId id="292" r:id="rId4"/>
    <p:sldId id="11087" r:id="rId5"/>
    <p:sldId id="261" r:id="rId6"/>
    <p:sldId id="11085" r:id="rId7"/>
    <p:sldId id="11006" r:id="rId8"/>
    <p:sldId id="11007" r:id="rId9"/>
    <p:sldId id="11008" r:id="rId10"/>
    <p:sldId id="11009" r:id="rId11"/>
    <p:sldId id="11011" r:id="rId12"/>
    <p:sldId id="11016" r:id="rId13"/>
    <p:sldId id="11010" r:id="rId14"/>
    <p:sldId id="11013" r:id="rId15"/>
    <p:sldId id="11014" r:id="rId16"/>
    <p:sldId id="11015" r:id="rId17"/>
    <p:sldId id="11051" r:id="rId18"/>
    <p:sldId id="11054" r:id="rId19"/>
    <p:sldId id="11032" r:id="rId20"/>
    <p:sldId id="11053" r:id="rId21"/>
    <p:sldId id="11084" r:id="rId22"/>
    <p:sldId id="11045" r:id="rId23"/>
    <p:sldId id="11022" r:id="rId24"/>
    <p:sldId id="11057" r:id="rId25"/>
    <p:sldId id="11023" r:id="rId26"/>
    <p:sldId id="11088" r:id="rId27"/>
    <p:sldId id="11024" r:id="rId28"/>
    <p:sldId id="11026" r:id="rId29"/>
    <p:sldId id="11027" r:id="rId30"/>
    <p:sldId id="11029" r:id="rId31"/>
    <p:sldId id="11081" r:id="rId32"/>
    <p:sldId id="11030" r:id="rId33"/>
    <p:sldId id="11033" r:id="rId34"/>
    <p:sldId id="558" r:id="rId35"/>
    <p:sldId id="11059" r:id="rId36"/>
    <p:sldId id="560" r:id="rId37"/>
    <p:sldId id="563" r:id="rId38"/>
    <p:sldId id="11039" r:id="rId39"/>
    <p:sldId id="11083" r:id="rId40"/>
    <p:sldId id="565" r:id="rId41"/>
    <p:sldId id="561" r:id="rId42"/>
    <p:sldId id="566" r:id="rId43"/>
    <p:sldId id="11061" r:id="rId44"/>
    <p:sldId id="11042" r:id="rId45"/>
    <p:sldId id="11043" r:id="rId46"/>
    <p:sldId id="11038" r:id="rId47"/>
    <p:sldId id="568" r:id="rId48"/>
    <p:sldId id="569" r:id="rId49"/>
    <p:sldId id="11035" r:id="rId50"/>
    <p:sldId id="11034" r:id="rId51"/>
    <p:sldId id="11036" r:id="rId52"/>
    <p:sldId id="571" r:id="rId53"/>
    <p:sldId id="573" r:id="rId54"/>
    <p:sldId id="11037" r:id="rId55"/>
    <p:sldId id="572" r:id="rId56"/>
    <p:sldId id="11058" r:id="rId57"/>
    <p:sldId id="290" r:id="rId5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s" id="{9046C96C-8C66-41FA-8C4B-B849A4A84047}">
          <p14:sldIdLst>
            <p14:sldId id="11040"/>
            <p14:sldId id="260"/>
            <p14:sldId id="292"/>
            <p14:sldId id="11087"/>
          </p14:sldIdLst>
        </p14:section>
        <p14:section name="Why" id="{B223CAD7-E09C-477C-8611-00D9FC73A53A}">
          <p14:sldIdLst>
            <p14:sldId id="261"/>
            <p14:sldId id="11085"/>
            <p14:sldId id="11006"/>
            <p14:sldId id="11007"/>
            <p14:sldId id="11008"/>
            <p14:sldId id="11009"/>
            <p14:sldId id="11011"/>
            <p14:sldId id="11016"/>
          </p14:sldIdLst>
        </p14:section>
        <p14:section name="How" id="{6D12C7C7-A070-4623-9073-69345B5E1264}">
          <p14:sldIdLst>
            <p14:sldId id="11010"/>
            <p14:sldId id="11013"/>
            <p14:sldId id="11014"/>
            <p14:sldId id="11015"/>
          </p14:sldIdLst>
        </p14:section>
        <p14:section name="What" id="{CCC80508-922A-47AC-9B26-01480B5DF341}">
          <p14:sldIdLst>
            <p14:sldId id="11051"/>
            <p14:sldId id="11054"/>
            <p14:sldId id="11032"/>
            <p14:sldId id="11053"/>
            <p14:sldId id="11084"/>
            <p14:sldId id="11045"/>
            <p14:sldId id="11022"/>
            <p14:sldId id="11057"/>
          </p14:sldIdLst>
        </p14:section>
        <p14:section name="Installation" id="{17CB2C9C-DE23-4831-BD32-67627FD6D8CA}">
          <p14:sldIdLst>
            <p14:sldId id="11023"/>
            <p14:sldId id="11088"/>
            <p14:sldId id="11024"/>
          </p14:sldIdLst>
        </p14:section>
        <p14:section name="Example" id="{86899CB2-73BA-4CA8-93B1-2B684CD75596}">
          <p14:sldIdLst>
            <p14:sldId id="11026"/>
            <p14:sldId id="11027"/>
            <p14:sldId id="11029"/>
            <p14:sldId id="11081"/>
            <p14:sldId id="11030"/>
          </p14:sldIdLst>
        </p14:section>
        <p14:section name="Pytest Frameworks" id="{6F9B7A49-DA31-4763-8B3C-1793AF93E241}">
          <p14:sldIdLst>
            <p14:sldId id="11033"/>
            <p14:sldId id="558"/>
            <p14:sldId id="11059"/>
            <p14:sldId id="560"/>
            <p14:sldId id="563"/>
            <p14:sldId id="11039"/>
            <p14:sldId id="11083"/>
            <p14:sldId id="565"/>
            <p14:sldId id="561"/>
            <p14:sldId id="566"/>
            <p14:sldId id="11061"/>
            <p14:sldId id="11042"/>
            <p14:sldId id="11043"/>
          </p14:sldIdLst>
        </p14:section>
        <p14:section name="Python PDB" id="{E673B8C4-A530-4DD3-9218-AB4364698CB0}">
          <p14:sldIdLst>
            <p14:sldId id="11038"/>
            <p14:sldId id="568"/>
            <p14:sldId id="569"/>
            <p14:sldId id="11035"/>
            <p14:sldId id="11034"/>
            <p14:sldId id="11036"/>
            <p14:sldId id="571"/>
            <p14:sldId id="573"/>
            <p14:sldId id="11037"/>
            <p14:sldId id="572"/>
            <p14:sldId id="11058"/>
          </p14:sldIdLst>
        </p14:section>
        <p14:section name="无标题节" id="{6ED753FF-5954-4B3A-8B5F-F7FBEE6D47A8}">
          <p14:sldIdLst>
            <p14:sldId id="290"/>
          </p14:sldIdLst>
        </p14:section>
      </p14:sectionLst>
    </p:ext>
    <p:ext uri="{EFAFB233-063F-42B5-8137-9DF3F51BA10A}">
      <p15:sldGuideLst xmlns:p15="http://schemas.microsoft.com/office/powerpoint/2012/main">
        <p15:guide id="1" orient="horz" pos="2328" userDrawn="1">
          <p15:clr>
            <a:srgbClr val="A4A3A4"/>
          </p15:clr>
        </p15:guide>
        <p15:guide id="2" pos="374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709343-16FB-774E-8835-F9CF7A5BD51F}" name="小雨" initials="小雨" userId="小雨"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008598"/>
    <a:srgbClr val="006600"/>
    <a:srgbClr val="FFFFFF"/>
    <a:srgbClr val="3CADA9"/>
    <a:srgbClr val="058A9A"/>
    <a:srgbClr val="202020"/>
    <a:srgbClr val="323232"/>
    <a:srgbClr val="CC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0" autoAdjust="0"/>
    <p:restoredTop sz="80000" autoAdjust="0"/>
  </p:normalViewPr>
  <p:slideViewPr>
    <p:cSldViewPr snapToGrid="0">
      <p:cViewPr varScale="1">
        <p:scale>
          <a:sx n="97" d="100"/>
          <a:sy n="97" d="100"/>
        </p:scale>
        <p:origin x="1104" y="184"/>
      </p:cViewPr>
      <p:guideLst>
        <p:guide orient="horz" pos="2328"/>
        <p:guide pos="3749"/>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30" d="100"/>
          <a:sy n="130" d="100"/>
        </p:scale>
        <p:origin x="3160" y="-64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2B01_9D21A4D9.xml><?xml version="1.0" encoding="utf-8"?>
<p188:cmLst xmlns:a="http://schemas.openxmlformats.org/drawingml/2006/main" xmlns:r="http://schemas.openxmlformats.org/officeDocument/2006/relationships" xmlns:p188="http://schemas.microsoft.com/office/powerpoint/2018/8/main">
  <p188:cm id="{D75D9411-6809-BB4F-9EB8-046E7E01B05B}" authorId="{8C709343-16FB-774E-8835-F9CF7A5BD51F}" created="2025-07-14T13:37:12.485">
    <pc:sldMkLst xmlns:pc="http://schemas.microsoft.com/office/powerpoint/2013/main/command">
      <pc:docMk/>
      <pc:sldMk cId="2636227801" sldId="11009"/>
    </pc:sldMkLst>
    <p188:txBody>
      <a:bodyPr/>
      <a:lstStyle/>
      <a:p>
        <a:r>
          <a:rPr lang="zh-CN" altLang="en-US"/>
          <a:t>左边的图比较抽象，需要加一些文字</a:t>
        </a:r>
      </a:p>
    </p188:txBody>
  </p188:cm>
</p188:cmLst>
</file>

<file path=ppt/comments/modernComment_2B2D_8CF40C54.xml><?xml version="1.0" encoding="utf-8"?>
<p188:cmLst xmlns:a="http://schemas.openxmlformats.org/drawingml/2006/main" xmlns:r="http://schemas.openxmlformats.org/officeDocument/2006/relationships" xmlns:p188="http://schemas.microsoft.com/office/powerpoint/2018/8/main">
  <p188:cm id="{436B03F5-80F9-D845-AF89-7DE23D81B5D8}" authorId="{8C709343-16FB-774E-8835-F9CF7A5BD51F}" created="2025-07-14T13:38:03.482">
    <pc:sldMkLst xmlns:pc="http://schemas.microsoft.com/office/powerpoint/2013/main/command">
      <pc:docMk/>
      <pc:sldMk cId="2364804180" sldId="11053"/>
    </pc:sldMkLst>
    <p188:txBody>
      <a:bodyPr/>
      <a:lstStyle/>
      <a:p>
        <a:r>
          <a:rPr lang="zh-CN" altLang="en-US"/>
          <a:t>有点丑得配个图</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31B3C-BA1A-4B2C-9AF1-2FB533CDE288}"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9C8F4EA3-724D-0E4D-9894-A1396747034F}">
      <dgm:prSet/>
      <dgm:spPr/>
      <dgm:t>
        <a:bodyPr/>
        <a:lstStyle/>
        <a:p>
          <a:r>
            <a:rPr lang="zh-CN" altLang="en-US" dirty="0">
              <a:latin typeface="SimHei" panose="02010609060101010101" pitchFamily="49" charset="-122"/>
              <a:ea typeface="SimHei" panose="02010609060101010101" pitchFamily="49" charset="-122"/>
            </a:rPr>
            <a:t>工具演示</a:t>
          </a:r>
        </a:p>
      </dgm:t>
    </dgm:pt>
    <dgm:pt modelId="{B7186C32-6DF2-9A40-BEFD-5BA9D13021D2}" type="parTrans" cxnId="{6AC11412-9A4A-DC4D-B8F3-BD18D1591021}">
      <dgm:prSet/>
      <dgm:spPr/>
      <dgm:t>
        <a:bodyPr/>
        <a:lstStyle/>
        <a:p>
          <a:endParaRPr lang="zh-CN" altLang="en-US"/>
        </a:p>
      </dgm:t>
    </dgm:pt>
    <dgm:pt modelId="{618976D8-3FB1-434C-A5DB-AB653C969217}" type="sibTrans" cxnId="{6AC11412-9A4A-DC4D-B8F3-BD18D1591021}">
      <dgm:prSet/>
      <dgm:spPr/>
      <dgm:t>
        <a:bodyPr/>
        <a:lstStyle/>
        <a:p>
          <a:endParaRPr lang="zh-CN" altLang="en-US"/>
        </a:p>
      </dgm:t>
    </dgm:pt>
    <dgm:pt modelId="{2D508085-789D-43B7-9421-3DCE9F7559A4}">
      <dgm:prSet/>
      <dgm:spPr/>
      <dgm:t>
        <a:bodyPr/>
        <a:lstStyle/>
        <a:p>
          <a:r>
            <a:rPr lang="en-US" b="1" dirty="0" err="1">
              <a:latin typeface="Microsoft YaHei" panose="020B0503020204020204" pitchFamily="34" charset="-122"/>
              <a:ea typeface="Microsoft YaHei" panose="020B0503020204020204" pitchFamily="34" charset="-122"/>
              <a:cs typeface="阿里巴巴普惠体" panose="00020600040101010101" pitchFamily="18" charset="-122"/>
            </a:rPr>
            <a:t>为什么</a:t>
          </a:r>
          <a:r>
            <a:rPr lang="en-US" dirty="0" err="1">
              <a:latin typeface="Microsoft YaHei" panose="020B0503020204020204" pitchFamily="34" charset="-122"/>
              <a:ea typeface="Microsoft YaHei" panose="020B0503020204020204" pitchFamily="34" charset="-122"/>
              <a:cs typeface="阿里巴巴普惠体" panose="00020600040101010101" pitchFamily="18" charset="-122"/>
            </a:rPr>
            <a:t>需要软件工程师参与验证</a:t>
          </a:r>
          <a:endParaRPr lang="en-US" dirty="0">
            <a:latin typeface="Microsoft YaHei" panose="020B0503020204020204" pitchFamily="34" charset="-122"/>
            <a:ea typeface="Microsoft YaHei" panose="020B0503020204020204" pitchFamily="34" charset="-122"/>
            <a:cs typeface="阿里巴巴普惠体" panose="00020600040101010101" pitchFamily="18" charset="-122"/>
          </a:endParaRPr>
        </a:p>
      </dgm:t>
    </dgm:pt>
    <dgm:pt modelId="{134A8932-24BD-4471-BCDA-8788CC670A04}" type="sibTrans" cxnId="{FC0C6CC5-FB4F-4538-9D5E-CB09219D636E}">
      <dgm:prSet/>
      <dgm:spPr/>
      <dgm:t>
        <a:bodyPr/>
        <a:lstStyle/>
        <a:p>
          <a:endParaRPr lang="zh-CN" altLang="en-US"/>
        </a:p>
      </dgm:t>
    </dgm:pt>
    <dgm:pt modelId="{E28B19B4-49C6-47B7-BA2A-BFB9C5158622}" type="parTrans" cxnId="{FC0C6CC5-FB4F-4538-9D5E-CB09219D636E}">
      <dgm:prSet/>
      <dgm:spPr/>
      <dgm:t>
        <a:bodyPr/>
        <a:lstStyle/>
        <a:p>
          <a:endParaRPr lang="zh-CN" altLang="en-US"/>
        </a:p>
      </dgm:t>
    </dgm:pt>
    <dgm:pt modelId="{125DA6C6-8F19-4E7E-A91C-7015D12B6B09}">
      <dgm:prSet/>
      <dgm:spPr/>
      <dgm:t>
        <a:bodyPr/>
        <a:lstStyle/>
        <a:p>
          <a:r>
            <a:rPr lang="en-US" b="1" dirty="0" err="1">
              <a:latin typeface="+mj-lt"/>
              <a:ea typeface="阿里巴巴普惠体" panose="00020600040101010101" pitchFamily="18" charset="-122"/>
              <a:cs typeface="阿里巴巴普惠体" panose="00020600040101010101" pitchFamily="18" charset="-122"/>
            </a:rPr>
            <a:t>如何</a:t>
          </a:r>
          <a:r>
            <a:rPr lang="en-US" dirty="0" err="1">
              <a:latin typeface="+mj-lt"/>
              <a:ea typeface="阿里巴巴普惠体" panose="00020600040101010101" pitchFamily="18" charset="-122"/>
              <a:cs typeface="阿里巴巴普惠体" panose="00020600040101010101" pitchFamily="18" charset="-122"/>
            </a:rPr>
            <a:t>让软件工程师参与验证</a:t>
          </a:r>
          <a:endParaRPr lang="en-US" dirty="0">
            <a:latin typeface="+mj-lt"/>
            <a:ea typeface="阿里巴巴普惠体" panose="00020600040101010101" pitchFamily="18" charset="-122"/>
            <a:cs typeface="阿里巴巴普惠体" panose="00020600040101010101" pitchFamily="18" charset="-122"/>
          </a:endParaRPr>
        </a:p>
      </dgm:t>
    </dgm:pt>
    <dgm:pt modelId="{84432ED2-A34E-4DE4-9336-A710196CDD32}" type="sibTrans" cxnId="{BAFF15B5-A983-4A1B-B59C-68EEDC46FC72}">
      <dgm:prSet/>
      <dgm:spPr/>
      <dgm:t>
        <a:bodyPr/>
        <a:lstStyle/>
        <a:p>
          <a:endParaRPr lang="zh-CN" altLang="en-US"/>
        </a:p>
      </dgm:t>
    </dgm:pt>
    <dgm:pt modelId="{920F9FDF-5FAC-42B9-92F6-9B4353AF0375}" type="parTrans" cxnId="{BAFF15B5-A983-4A1B-B59C-68EEDC46FC72}">
      <dgm:prSet/>
      <dgm:spPr/>
      <dgm:t>
        <a:bodyPr/>
        <a:lstStyle/>
        <a:p>
          <a:endParaRPr lang="zh-CN" altLang="en-US"/>
        </a:p>
      </dgm:t>
    </dgm:pt>
    <dgm:pt modelId="{5D13B6C7-DF70-4AC0-BD3B-0DCCA2A3B7B9}" type="pres">
      <dgm:prSet presAssocID="{10E31B3C-BA1A-4B2C-9AF1-2FB533CDE288}" presName="outerComposite" presStyleCnt="0">
        <dgm:presLayoutVars>
          <dgm:chMax val="5"/>
          <dgm:dir/>
          <dgm:resizeHandles val="exact"/>
        </dgm:presLayoutVars>
      </dgm:prSet>
      <dgm:spPr/>
    </dgm:pt>
    <dgm:pt modelId="{BBBAAD95-7674-46BB-BBE6-A1335903667A}" type="pres">
      <dgm:prSet presAssocID="{10E31B3C-BA1A-4B2C-9AF1-2FB533CDE288}" presName="dummyMaxCanvas" presStyleCnt="0">
        <dgm:presLayoutVars/>
      </dgm:prSet>
      <dgm:spPr/>
    </dgm:pt>
    <dgm:pt modelId="{49CD712B-3ABD-604B-BD46-68D70FA133D1}" type="pres">
      <dgm:prSet presAssocID="{10E31B3C-BA1A-4B2C-9AF1-2FB533CDE288}" presName="ThreeNodes_1" presStyleLbl="node1" presStyleIdx="0" presStyleCnt="3">
        <dgm:presLayoutVars>
          <dgm:bulletEnabled val="1"/>
        </dgm:presLayoutVars>
      </dgm:prSet>
      <dgm:spPr/>
    </dgm:pt>
    <dgm:pt modelId="{BB5569C7-66FD-1C43-B8E0-9D3F47F1DBF4}" type="pres">
      <dgm:prSet presAssocID="{10E31B3C-BA1A-4B2C-9AF1-2FB533CDE288}" presName="ThreeNodes_2" presStyleLbl="node1" presStyleIdx="1" presStyleCnt="3">
        <dgm:presLayoutVars>
          <dgm:bulletEnabled val="1"/>
        </dgm:presLayoutVars>
      </dgm:prSet>
      <dgm:spPr/>
    </dgm:pt>
    <dgm:pt modelId="{1313607E-5C76-E64A-974D-9D760E29B85F}" type="pres">
      <dgm:prSet presAssocID="{10E31B3C-BA1A-4B2C-9AF1-2FB533CDE288}" presName="ThreeNodes_3" presStyleLbl="node1" presStyleIdx="2" presStyleCnt="3">
        <dgm:presLayoutVars>
          <dgm:bulletEnabled val="1"/>
        </dgm:presLayoutVars>
      </dgm:prSet>
      <dgm:spPr/>
    </dgm:pt>
    <dgm:pt modelId="{09A4B294-AFDF-574B-8C9E-6F8D409604D6}" type="pres">
      <dgm:prSet presAssocID="{10E31B3C-BA1A-4B2C-9AF1-2FB533CDE288}" presName="ThreeConn_1-2" presStyleLbl="fgAccFollowNode1" presStyleIdx="0" presStyleCnt="2">
        <dgm:presLayoutVars>
          <dgm:bulletEnabled val="1"/>
        </dgm:presLayoutVars>
      </dgm:prSet>
      <dgm:spPr/>
    </dgm:pt>
    <dgm:pt modelId="{C990F9A2-A851-CB4D-8B48-BF398A60EF3D}" type="pres">
      <dgm:prSet presAssocID="{10E31B3C-BA1A-4B2C-9AF1-2FB533CDE288}" presName="ThreeConn_2-3" presStyleLbl="fgAccFollowNode1" presStyleIdx="1" presStyleCnt="2">
        <dgm:presLayoutVars>
          <dgm:bulletEnabled val="1"/>
        </dgm:presLayoutVars>
      </dgm:prSet>
      <dgm:spPr/>
    </dgm:pt>
    <dgm:pt modelId="{F6D2901A-36B1-CE4A-A5C9-F37E646E5457}" type="pres">
      <dgm:prSet presAssocID="{10E31B3C-BA1A-4B2C-9AF1-2FB533CDE288}" presName="ThreeNodes_1_text" presStyleLbl="node1" presStyleIdx="2" presStyleCnt="3">
        <dgm:presLayoutVars>
          <dgm:bulletEnabled val="1"/>
        </dgm:presLayoutVars>
      </dgm:prSet>
      <dgm:spPr/>
    </dgm:pt>
    <dgm:pt modelId="{56FDD9C4-4403-D042-AEE4-87356ABF59B6}" type="pres">
      <dgm:prSet presAssocID="{10E31B3C-BA1A-4B2C-9AF1-2FB533CDE288}" presName="ThreeNodes_2_text" presStyleLbl="node1" presStyleIdx="2" presStyleCnt="3">
        <dgm:presLayoutVars>
          <dgm:bulletEnabled val="1"/>
        </dgm:presLayoutVars>
      </dgm:prSet>
      <dgm:spPr/>
    </dgm:pt>
    <dgm:pt modelId="{562F3299-2722-E44A-B961-DA8CE0DEC93E}" type="pres">
      <dgm:prSet presAssocID="{10E31B3C-BA1A-4B2C-9AF1-2FB533CDE288}" presName="ThreeNodes_3_text" presStyleLbl="node1" presStyleIdx="2" presStyleCnt="3">
        <dgm:presLayoutVars>
          <dgm:bulletEnabled val="1"/>
        </dgm:presLayoutVars>
      </dgm:prSet>
      <dgm:spPr/>
    </dgm:pt>
  </dgm:ptLst>
  <dgm:cxnLst>
    <dgm:cxn modelId="{B285AD0F-515B-1B43-9351-6FF699C87004}" type="presOf" srcId="{125DA6C6-8F19-4E7E-A91C-7015D12B6B09}" destId="{BB5569C7-66FD-1C43-B8E0-9D3F47F1DBF4}" srcOrd="0" destOrd="0" presId="urn:microsoft.com/office/officeart/2005/8/layout/vProcess5"/>
    <dgm:cxn modelId="{6AC11412-9A4A-DC4D-B8F3-BD18D1591021}" srcId="{10E31B3C-BA1A-4B2C-9AF1-2FB533CDE288}" destId="{9C8F4EA3-724D-0E4D-9894-A1396747034F}" srcOrd="2" destOrd="0" parTransId="{B7186C32-6DF2-9A40-BEFD-5BA9D13021D2}" sibTransId="{618976D8-3FB1-434C-A5DB-AB653C969217}"/>
    <dgm:cxn modelId="{4974CA39-94CA-A949-80F4-0F236DF9822B}" type="presOf" srcId="{9C8F4EA3-724D-0E4D-9894-A1396747034F}" destId="{562F3299-2722-E44A-B961-DA8CE0DEC93E}" srcOrd="1" destOrd="0" presId="urn:microsoft.com/office/officeart/2005/8/layout/vProcess5"/>
    <dgm:cxn modelId="{DF9A3F5B-FB5F-DE44-A32E-92EB7AD53366}" type="presOf" srcId="{2D508085-789D-43B7-9421-3DCE9F7559A4}" destId="{F6D2901A-36B1-CE4A-A5C9-F37E646E5457}" srcOrd="1" destOrd="0" presId="urn:microsoft.com/office/officeart/2005/8/layout/vProcess5"/>
    <dgm:cxn modelId="{69A97D88-2818-8C49-BC53-6AF999CB8D82}" type="presOf" srcId="{84432ED2-A34E-4DE4-9336-A710196CDD32}" destId="{C990F9A2-A851-CB4D-8B48-BF398A60EF3D}" srcOrd="0" destOrd="0" presId="urn:microsoft.com/office/officeart/2005/8/layout/vProcess5"/>
    <dgm:cxn modelId="{FAD6528D-BA69-7845-8C6C-0B3DFD16E387}" type="presOf" srcId="{134A8932-24BD-4471-BCDA-8788CC670A04}" destId="{09A4B294-AFDF-574B-8C9E-6F8D409604D6}" srcOrd="0" destOrd="0" presId="urn:microsoft.com/office/officeart/2005/8/layout/vProcess5"/>
    <dgm:cxn modelId="{5CEE82AD-1B5B-D947-A14C-2F7286DBCEDC}" type="presOf" srcId="{2D508085-789D-43B7-9421-3DCE9F7559A4}" destId="{49CD712B-3ABD-604B-BD46-68D70FA133D1}" srcOrd="0" destOrd="0" presId="urn:microsoft.com/office/officeart/2005/8/layout/vProcess5"/>
    <dgm:cxn modelId="{C55B95B1-06A9-4284-BD33-FB682D31AE00}" type="presOf" srcId="{10E31B3C-BA1A-4B2C-9AF1-2FB533CDE288}" destId="{5D13B6C7-DF70-4AC0-BD3B-0DCCA2A3B7B9}" srcOrd="0" destOrd="0" presId="urn:microsoft.com/office/officeart/2005/8/layout/vProcess5"/>
    <dgm:cxn modelId="{BAFF15B5-A983-4A1B-B59C-68EEDC46FC72}" srcId="{10E31B3C-BA1A-4B2C-9AF1-2FB533CDE288}" destId="{125DA6C6-8F19-4E7E-A91C-7015D12B6B09}" srcOrd="1" destOrd="0" parTransId="{920F9FDF-5FAC-42B9-92F6-9B4353AF0375}" sibTransId="{84432ED2-A34E-4DE4-9336-A710196CDD32}"/>
    <dgm:cxn modelId="{FC0C6CC5-FB4F-4538-9D5E-CB09219D636E}" srcId="{10E31B3C-BA1A-4B2C-9AF1-2FB533CDE288}" destId="{2D508085-789D-43B7-9421-3DCE9F7559A4}" srcOrd="0" destOrd="0" parTransId="{E28B19B4-49C6-47B7-BA2A-BFB9C5158622}" sibTransId="{134A8932-24BD-4471-BCDA-8788CC670A04}"/>
    <dgm:cxn modelId="{716493C6-74A3-5A47-8393-ABA20479F0F6}" type="presOf" srcId="{9C8F4EA3-724D-0E4D-9894-A1396747034F}" destId="{1313607E-5C76-E64A-974D-9D760E29B85F}" srcOrd="0" destOrd="0" presId="urn:microsoft.com/office/officeart/2005/8/layout/vProcess5"/>
    <dgm:cxn modelId="{930935D3-9D78-C245-9513-BD2FCA3526B4}" type="presOf" srcId="{125DA6C6-8F19-4E7E-A91C-7015D12B6B09}" destId="{56FDD9C4-4403-D042-AEE4-87356ABF59B6}" srcOrd="1" destOrd="0" presId="urn:microsoft.com/office/officeart/2005/8/layout/vProcess5"/>
    <dgm:cxn modelId="{A227EF4B-32F1-EA46-8BBE-7A4999EAD2B1}" type="presParOf" srcId="{5D13B6C7-DF70-4AC0-BD3B-0DCCA2A3B7B9}" destId="{BBBAAD95-7674-46BB-BBE6-A1335903667A}" srcOrd="0" destOrd="0" presId="urn:microsoft.com/office/officeart/2005/8/layout/vProcess5"/>
    <dgm:cxn modelId="{5D70714F-3D7E-AE4B-B17A-C0D756BBF359}" type="presParOf" srcId="{5D13B6C7-DF70-4AC0-BD3B-0DCCA2A3B7B9}" destId="{49CD712B-3ABD-604B-BD46-68D70FA133D1}" srcOrd="1" destOrd="0" presId="urn:microsoft.com/office/officeart/2005/8/layout/vProcess5"/>
    <dgm:cxn modelId="{07BDB77F-4F7C-DF4F-AA8E-43C1F6DCE0DB}" type="presParOf" srcId="{5D13B6C7-DF70-4AC0-BD3B-0DCCA2A3B7B9}" destId="{BB5569C7-66FD-1C43-B8E0-9D3F47F1DBF4}" srcOrd="2" destOrd="0" presId="urn:microsoft.com/office/officeart/2005/8/layout/vProcess5"/>
    <dgm:cxn modelId="{E25B394E-4413-3949-9515-8A2AB0C3B47F}" type="presParOf" srcId="{5D13B6C7-DF70-4AC0-BD3B-0DCCA2A3B7B9}" destId="{1313607E-5C76-E64A-974D-9D760E29B85F}" srcOrd="3" destOrd="0" presId="urn:microsoft.com/office/officeart/2005/8/layout/vProcess5"/>
    <dgm:cxn modelId="{A03C2314-1A00-0545-80F7-06E3FB001D50}" type="presParOf" srcId="{5D13B6C7-DF70-4AC0-BD3B-0DCCA2A3B7B9}" destId="{09A4B294-AFDF-574B-8C9E-6F8D409604D6}" srcOrd="4" destOrd="0" presId="urn:microsoft.com/office/officeart/2005/8/layout/vProcess5"/>
    <dgm:cxn modelId="{5770D8B3-60CB-1F4F-BD91-C627B4BBA202}" type="presParOf" srcId="{5D13B6C7-DF70-4AC0-BD3B-0DCCA2A3B7B9}" destId="{C990F9A2-A851-CB4D-8B48-BF398A60EF3D}" srcOrd="5" destOrd="0" presId="urn:microsoft.com/office/officeart/2005/8/layout/vProcess5"/>
    <dgm:cxn modelId="{4E71CBBC-37CA-E44B-B498-BAB5F5857D08}" type="presParOf" srcId="{5D13B6C7-DF70-4AC0-BD3B-0DCCA2A3B7B9}" destId="{F6D2901A-36B1-CE4A-A5C9-F37E646E5457}" srcOrd="6" destOrd="0" presId="urn:microsoft.com/office/officeart/2005/8/layout/vProcess5"/>
    <dgm:cxn modelId="{46462DCE-851A-0243-AD93-384516BA8F13}" type="presParOf" srcId="{5D13B6C7-DF70-4AC0-BD3B-0DCCA2A3B7B9}" destId="{56FDD9C4-4403-D042-AEE4-87356ABF59B6}" srcOrd="7" destOrd="0" presId="urn:microsoft.com/office/officeart/2005/8/layout/vProcess5"/>
    <dgm:cxn modelId="{2F96650A-A6EE-2B45-9649-CD7889ED7892}" type="presParOf" srcId="{5D13B6C7-DF70-4AC0-BD3B-0DCCA2A3B7B9}" destId="{562F3299-2722-E44A-B961-DA8CE0DEC93E}"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19FC10-1583-D54A-A752-C8C7667CC03B}"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zh-CN" altLang="en-US"/>
        </a:p>
      </dgm:t>
    </dgm:pt>
    <dgm:pt modelId="{D08E37D4-E067-6E42-BED0-6C729A465A5D}">
      <dgm:prSet/>
      <dgm:spPr/>
      <dgm:t>
        <a:bodyPr/>
        <a:lstStyle/>
        <a:p>
          <a:pPr>
            <a:lnSpc>
              <a:spcPct val="90000"/>
            </a:lnSpc>
            <a:spcAft>
              <a:spcPts val="0"/>
            </a:spcAft>
          </a:pPr>
          <a:r>
            <a:rPr lang="zh-CN" altLang="en-US" b="1" dirty="0">
              <a:latin typeface="Microsoft YaHei" panose="020B0503020204020204" pitchFamily="34" charset="-122"/>
              <a:ea typeface="Microsoft YaHei" panose="020B0503020204020204" pitchFamily="34" charset="-122"/>
            </a:rPr>
            <a:t>更多</a:t>
          </a:r>
          <a:r>
            <a:rPr lang="zh-CN" b="1" dirty="0">
              <a:latin typeface="Microsoft YaHei" panose="020B0503020204020204" pitchFamily="34" charset="-122"/>
              <a:ea typeface="Microsoft YaHei" panose="020B0503020204020204" pitchFamily="34" charset="-122"/>
            </a:rPr>
            <a:t>的</a:t>
          </a:r>
          <a:endParaRPr lang="en-US" altLang="zh-CN" b="1" dirty="0">
            <a:latin typeface="Microsoft YaHei" panose="020B0503020204020204" pitchFamily="34" charset="-122"/>
            <a:ea typeface="Microsoft YaHei" panose="020B0503020204020204" pitchFamily="34" charset="-122"/>
          </a:endParaRPr>
        </a:p>
        <a:p>
          <a:pPr>
            <a:lnSpc>
              <a:spcPct val="90000"/>
            </a:lnSpc>
            <a:spcAft>
              <a:spcPts val="0"/>
            </a:spcAft>
          </a:pPr>
          <a:r>
            <a:rPr lang="zh-CN" b="1" dirty="0">
              <a:latin typeface="Microsoft YaHei" panose="020B0503020204020204" pitchFamily="34" charset="-122"/>
              <a:ea typeface="Microsoft YaHei" panose="020B0503020204020204" pitchFamily="34" charset="-122"/>
            </a:rPr>
            <a:t>芯片设计</a:t>
          </a:r>
        </a:p>
      </dgm:t>
    </dgm:pt>
    <dgm:pt modelId="{082E2C4D-FA8D-E845-99D5-6AC7ACF54BD7}" type="parTrans" cxnId="{CF542FEA-4B75-BE4A-92B7-28EC2BB32E5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59220771-BD39-4F4A-81E0-82D0928BA63E}" type="sibTrans" cxnId="{CF542FEA-4B75-BE4A-92B7-28EC2BB32E5C}">
      <dgm:prSet/>
      <dgm:spPr/>
      <dgm:t>
        <a:bodyPr/>
        <a:lstStyle/>
        <a:p>
          <a:endParaRPr lang="zh-CN" altLang="en-US">
            <a:latin typeface="Microsoft YaHei" panose="020B0503020204020204" pitchFamily="34" charset="-122"/>
            <a:ea typeface="Microsoft YaHei" panose="020B0503020204020204" pitchFamily="34" charset="-122"/>
          </a:endParaRPr>
        </a:p>
      </dgm:t>
    </dgm:pt>
    <dgm:pt modelId="{9AE03CE7-816F-4D40-8FFE-3AE6DADBD418}">
      <dgm:prSet custT="1"/>
      <dgm:spPr/>
      <dgm:t>
        <a:bodyPr spcFirstLastPara="0" vert="horz" wrap="square" lIns="49530" tIns="49530" rIns="49530" bIns="49530" numCol="1" spcCol="1270" anchor="ctr" anchorCtr="0"/>
        <a:lstStyle/>
        <a:p>
          <a:pPr marL="0" lvl="0" indent="0" algn="ctr" defTabSz="1155700">
            <a:lnSpc>
              <a:spcPct val="90000"/>
            </a:lnSpc>
            <a:spcBef>
              <a:spcPct val="0"/>
            </a:spcBef>
            <a:spcAft>
              <a:spcPct val="35000"/>
            </a:spcAft>
            <a:buNone/>
          </a:pPr>
          <a:r>
            <a:rPr lang="zh-CN" sz="2600" kern="1200">
              <a:latin typeface="Microsoft YaHei" panose="020B0503020204020204" pitchFamily="34" charset="-122"/>
              <a:ea typeface="Microsoft YaHei" panose="020B0503020204020204" pitchFamily="34" charset="-122"/>
              <a:cs typeface="+mn-cs"/>
            </a:rPr>
            <a:t>开源芯片</a:t>
          </a:r>
          <a:endParaRPr lang="zh-CN" altLang="en-US" sz="2600" kern="1200" dirty="0">
            <a:latin typeface="Microsoft YaHei" panose="020B0503020204020204" pitchFamily="34" charset="-122"/>
            <a:ea typeface="Microsoft YaHei" panose="020B0503020204020204" pitchFamily="34" charset="-122"/>
            <a:cs typeface="+mn-cs"/>
          </a:endParaRPr>
        </a:p>
      </dgm:t>
    </dgm:pt>
    <dgm:pt modelId="{59A086F7-C578-A541-9B0E-6455097BC897}" type="parTrans" cxnId="{18B74333-A392-D041-AE3E-BA3137F6CE0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F2F88EA6-64CE-FA4E-B8F7-E2CA139E0030}" type="sibTrans" cxnId="{18B74333-A392-D041-AE3E-BA3137F6CE09}">
      <dgm:prSet/>
      <dgm:spPr/>
      <dgm:t>
        <a:bodyPr/>
        <a:lstStyle/>
        <a:p>
          <a:endParaRPr lang="zh-CN" altLang="en-US">
            <a:latin typeface="Microsoft YaHei" panose="020B0503020204020204" pitchFamily="34" charset="-122"/>
            <a:ea typeface="Microsoft YaHei" panose="020B0503020204020204" pitchFamily="34" charset="-122"/>
          </a:endParaRPr>
        </a:p>
      </dgm:t>
    </dgm:pt>
    <dgm:pt modelId="{3BFF1DBE-1B66-5A45-8406-7F9123770E1B}">
      <dgm:prSet/>
      <dgm:spPr/>
      <dgm:t>
        <a:bodyPr/>
        <a:lstStyle/>
        <a:p>
          <a:r>
            <a:rPr lang="zh-CN" dirty="0">
              <a:latin typeface="Microsoft YaHei" panose="020B0503020204020204" pitchFamily="34" charset="-122"/>
              <a:ea typeface="Microsoft YaHei" panose="020B0503020204020204" pitchFamily="34" charset="-122"/>
            </a:rPr>
            <a:t>芯片敏捷开发</a:t>
          </a:r>
        </a:p>
      </dgm:t>
    </dgm:pt>
    <dgm:pt modelId="{31E0EE53-6A6B-A045-B619-B2C3175837A0}" type="parTrans" cxnId="{25E49354-23A3-6E43-8929-56483232376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25DB4ADB-DB66-9547-83C7-8B13DA6204FE}" type="sibTrans" cxnId="{25E49354-23A3-6E43-8929-56483232376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DF921B1C-B0F7-FD48-9FFF-C7D0A2BC540C}">
      <dgm:prSet/>
      <dgm:spPr/>
      <dgm:t>
        <a:bodyPr/>
        <a:lstStyle/>
        <a:p>
          <a:r>
            <a:rPr lang="zh-CN" dirty="0">
              <a:latin typeface="Microsoft YaHei" panose="020B0503020204020204" pitchFamily="34" charset="-122"/>
              <a:ea typeface="Microsoft YaHei" panose="020B0503020204020204" pitchFamily="34" charset="-122"/>
            </a:rPr>
            <a:t>硬件</a:t>
          </a:r>
          <a:r>
            <a:rPr lang="en-US" dirty="0">
              <a:latin typeface="Microsoft YaHei" panose="020B0503020204020204" pitchFamily="34" charset="-122"/>
              <a:ea typeface="Microsoft YaHei" panose="020B0503020204020204" pitchFamily="34" charset="-122"/>
            </a:rPr>
            <a:t>—</a:t>
          </a:r>
          <a:r>
            <a:rPr lang="zh-CN" dirty="0">
              <a:latin typeface="Microsoft YaHei" panose="020B0503020204020204" pitchFamily="34" charset="-122"/>
              <a:ea typeface="Microsoft YaHei" panose="020B0503020204020204" pitchFamily="34" charset="-122"/>
            </a:rPr>
            <a:t>软件协同设计</a:t>
          </a:r>
        </a:p>
      </dgm:t>
    </dgm:pt>
    <dgm:pt modelId="{9A53339E-FD23-7341-90F1-F0647EFA8222}" type="parTrans" cxnId="{388D52C7-E9E6-7941-8171-0551FFC00B5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E0CD6D33-EBA7-4D47-851F-D63173B4F7B7}" type="sibTrans" cxnId="{388D52C7-E9E6-7941-8171-0551FFC00B55}">
      <dgm:prSet/>
      <dgm:spPr/>
      <dgm:t>
        <a:bodyPr/>
        <a:lstStyle/>
        <a:p>
          <a:endParaRPr lang="zh-CN" altLang="en-US">
            <a:latin typeface="Microsoft YaHei" panose="020B0503020204020204" pitchFamily="34" charset="-122"/>
            <a:ea typeface="Microsoft YaHei" panose="020B0503020204020204" pitchFamily="34" charset="-122"/>
          </a:endParaRPr>
        </a:p>
      </dgm:t>
    </dgm:pt>
    <dgm:pt modelId="{BCD10525-8E1B-3840-915F-EE51B99F1E0A}" type="pres">
      <dgm:prSet presAssocID="{4A19FC10-1583-D54A-A752-C8C7667CC03B}" presName="cycle" presStyleCnt="0">
        <dgm:presLayoutVars>
          <dgm:chMax val="1"/>
          <dgm:dir/>
          <dgm:animLvl val="ctr"/>
          <dgm:resizeHandles val="exact"/>
        </dgm:presLayoutVars>
      </dgm:prSet>
      <dgm:spPr/>
    </dgm:pt>
    <dgm:pt modelId="{6B6E7E2F-F90B-074E-B3BC-EAB7D0E23BD4}" type="pres">
      <dgm:prSet presAssocID="{D08E37D4-E067-6E42-BED0-6C729A465A5D}" presName="centerShape" presStyleLbl="node0" presStyleIdx="0" presStyleCnt="1" custScaleX="108521" custScaleY="108521"/>
      <dgm:spPr/>
    </dgm:pt>
    <dgm:pt modelId="{89645FFF-DE7B-5B42-8494-CFC9C1C88B97}" type="pres">
      <dgm:prSet presAssocID="{59A086F7-C578-A541-9B0E-6455097BC897}" presName="parTrans" presStyleLbl="bgSibTrans2D1" presStyleIdx="0" presStyleCnt="3"/>
      <dgm:spPr/>
    </dgm:pt>
    <dgm:pt modelId="{03F62AED-A189-784C-849D-084958A4AD8E}" type="pres">
      <dgm:prSet presAssocID="{9AE03CE7-816F-4D40-8FFE-3AE6DADBD418}" presName="node" presStyleLbl="node1" presStyleIdx="0" presStyleCnt="3" custScaleX="86185" custScaleY="80171">
        <dgm:presLayoutVars>
          <dgm:bulletEnabled val="1"/>
        </dgm:presLayoutVars>
      </dgm:prSet>
      <dgm:spPr>
        <a:xfrm>
          <a:off x="2183419" y="1036252"/>
          <a:ext cx="1885968" cy="1508775"/>
        </a:xfrm>
        <a:prstGeom prst="roundRect">
          <a:avLst>
            <a:gd name="adj" fmla="val 10000"/>
          </a:avLst>
        </a:prstGeom>
      </dgm:spPr>
    </dgm:pt>
    <dgm:pt modelId="{F475E630-80E2-3545-AAB0-6F220E1176EA}" type="pres">
      <dgm:prSet presAssocID="{31E0EE53-6A6B-A045-B619-B2C3175837A0}" presName="parTrans" presStyleLbl="bgSibTrans2D1" presStyleIdx="1" presStyleCnt="3"/>
      <dgm:spPr/>
    </dgm:pt>
    <dgm:pt modelId="{BF756FD2-DD1D-D047-A9E0-4C2590587B56}" type="pres">
      <dgm:prSet presAssocID="{3BFF1DBE-1B66-5A45-8406-7F9123770E1B}" presName="node" presStyleLbl="node1" presStyleIdx="1" presStyleCnt="3" custScaleX="96601" custScaleY="56807">
        <dgm:presLayoutVars>
          <dgm:bulletEnabled val="1"/>
        </dgm:presLayoutVars>
      </dgm:prSet>
      <dgm:spPr/>
    </dgm:pt>
    <dgm:pt modelId="{C3D4D9EB-7027-2F4B-B2FD-4570E94C28D7}" type="pres">
      <dgm:prSet presAssocID="{9A53339E-FD23-7341-90F1-F0647EFA8222}" presName="parTrans" presStyleLbl="bgSibTrans2D1" presStyleIdx="2" presStyleCnt="3"/>
      <dgm:spPr/>
    </dgm:pt>
    <dgm:pt modelId="{2629DDAB-F5EB-184A-8176-39095201A663}" type="pres">
      <dgm:prSet presAssocID="{DF921B1C-B0F7-FD48-9FFF-C7D0A2BC540C}" presName="node" presStyleLbl="node1" presStyleIdx="2" presStyleCnt="3" custScaleX="86175" custScaleY="80171">
        <dgm:presLayoutVars>
          <dgm:bulletEnabled val="1"/>
        </dgm:presLayoutVars>
      </dgm:prSet>
      <dgm:spPr/>
    </dgm:pt>
  </dgm:ptLst>
  <dgm:cxnLst>
    <dgm:cxn modelId="{1D20AD27-F4AB-3F48-BAEE-5861B63C90AC}" type="presOf" srcId="{DF921B1C-B0F7-FD48-9FFF-C7D0A2BC540C}" destId="{2629DDAB-F5EB-184A-8176-39095201A663}" srcOrd="0" destOrd="0" presId="urn:microsoft.com/office/officeart/2005/8/layout/radial4"/>
    <dgm:cxn modelId="{18B74333-A392-D041-AE3E-BA3137F6CE09}" srcId="{D08E37D4-E067-6E42-BED0-6C729A465A5D}" destId="{9AE03CE7-816F-4D40-8FFE-3AE6DADBD418}" srcOrd="0" destOrd="0" parTransId="{59A086F7-C578-A541-9B0E-6455097BC897}" sibTransId="{F2F88EA6-64CE-FA4E-B8F7-E2CA139E0030}"/>
    <dgm:cxn modelId="{25E49354-23A3-6E43-8929-564832323765}" srcId="{D08E37D4-E067-6E42-BED0-6C729A465A5D}" destId="{3BFF1DBE-1B66-5A45-8406-7F9123770E1B}" srcOrd="1" destOrd="0" parTransId="{31E0EE53-6A6B-A045-B619-B2C3175837A0}" sibTransId="{25DB4ADB-DB66-9547-83C7-8B13DA6204FE}"/>
    <dgm:cxn modelId="{3D2F6F5C-D605-6546-895F-39D45711C0E9}" type="presOf" srcId="{3BFF1DBE-1B66-5A45-8406-7F9123770E1B}" destId="{BF756FD2-DD1D-D047-A9E0-4C2590587B56}" srcOrd="0" destOrd="0" presId="urn:microsoft.com/office/officeart/2005/8/layout/radial4"/>
    <dgm:cxn modelId="{BBFE0373-7013-1F48-8ED2-DAE6EF76AF41}" type="presOf" srcId="{4A19FC10-1583-D54A-A752-C8C7667CC03B}" destId="{BCD10525-8E1B-3840-915F-EE51B99F1E0A}" srcOrd="0" destOrd="0" presId="urn:microsoft.com/office/officeart/2005/8/layout/radial4"/>
    <dgm:cxn modelId="{D9486375-A5B7-BF42-B6AD-BC97700B2349}" type="presOf" srcId="{9A53339E-FD23-7341-90F1-F0647EFA8222}" destId="{C3D4D9EB-7027-2F4B-B2FD-4570E94C28D7}" srcOrd="0" destOrd="0" presId="urn:microsoft.com/office/officeart/2005/8/layout/radial4"/>
    <dgm:cxn modelId="{BCEB0491-8680-3F4B-A7BF-9DCD6D7E6674}" type="presOf" srcId="{31E0EE53-6A6B-A045-B619-B2C3175837A0}" destId="{F475E630-80E2-3545-AAB0-6F220E1176EA}" srcOrd="0" destOrd="0" presId="urn:microsoft.com/office/officeart/2005/8/layout/radial4"/>
    <dgm:cxn modelId="{E726D2A2-A45C-9641-83C8-7104D32A6D33}" type="presOf" srcId="{D08E37D4-E067-6E42-BED0-6C729A465A5D}" destId="{6B6E7E2F-F90B-074E-B3BC-EAB7D0E23BD4}" srcOrd="0" destOrd="0" presId="urn:microsoft.com/office/officeart/2005/8/layout/radial4"/>
    <dgm:cxn modelId="{388D52C7-E9E6-7941-8171-0551FFC00B55}" srcId="{D08E37D4-E067-6E42-BED0-6C729A465A5D}" destId="{DF921B1C-B0F7-FD48-9FFF-C7D0A2BC540C}" srcOrd="2" destOrd="0" parTransId="{9A53339E-FD23-7341-90F1-F0647EFA8222}" sibTransId="{E0CD6D33-EBA7-4D47-851F-D63173B4F7B7}"/>
    <dgm:cxn modelId="{CF542FEA-4B75-BE4A-92B7-28EC2BB32E5C}" srcId="{4A19FC10-1583-D54A-A752-C8C7667CC03B}" destId="{D08E37D4-E067-6E42-BED0-6C729A465A5D}" srcOrd="0" destOrd="0" parTransId="{082E2C4D-FA8D-E845-99D5-6AC7ACF54BD7}" sibTransId="{59220771-BD39-4F4A-81E0-82D0928BA63E}"/>
    <dgm:cxn modelId="{964B53F7-6351-D844-A085-96789F7E7E22}" type="presOf" srcId="{59A086F7-C578-A541-9B0E-6455097BC897}" destId="{89645FFF-DE7B-5B42-8494-CFC9C1C88B97}" srcOrd="0" destOrd="0" presId="urn:microsoft.com/office/officeart/2005/8/layout/radial4"/>
    <dgm:cxn modelId="{527C7AF8-D73B-1441-8DE8-67B50AF1D045}" type="presOf" srcId="{9AE03CE7-816F-4D40-8FFE-3AE6DADBD418}" destId="{03F62AED-A189-784C-849D-084958A4AD8E}" srcOrd="0" destOrd="0" presId="urn:microsoft.com/office/officeart/2005/8/layout/radial4"/>
    <dgm:cxn modelId="{AC9CBA1D-048B-964A-ABAB-D26C90F1D01D}" type="presParOf" srcId="{BCD10525-8E1B-3840-915F-EE51B99F1E0A}" destId="{6B6E7E2F-F90B-074E-B3BC-EAB7D0E23BD4}" srcOrd="0" destOrd="0" presId="urn:microsoft.com/office/officeart/2005/8/layout/radial4"/>
    <dgm:cxn modelId="{2578E32A-17BF-D047-B131-7DBFF35DE7DA}" type="presParOf" srcId="{BCD10525-8E1B-3840-915F-EE51B99F1E0A}" destId="{89645FFF-DE7B-5B42-8494-CFC9C1C88B97}" srcOrd="1" destOrd="0" presId="urn:microsoft.com/office/officeart/2005/8/layout/radial4"/>
    <dgm:cxn modelId="{4946CA9D-6DD1-934A-925D-5B95B2F1DFB8}" type="presParOf" srcId="{BCD10525-8E1B-3840-915F-EE51B99F1E0A}" destId="{03F62AED-A189-784C-849D-084958A4AD8E}" srcOrd="2" destOrd="0" presId="urn:microsoft.com/office/officeart/2005/8/layout/radial4"/>
    <dgm:cxn modelId="{A38AA24D-D631-5649-B67A-6FF2519923FC}" type="presParOf" srcId="{BCD10525-8E1B-3840-915F-EE51B99F1E0A}" destId="{F475E630-80E2-3545-AAB0-6F220E1176EA}" srcOrd="3" destOrd="0" presId="urn:microsoft.com/office/officeart/2005/8/layout/radial4"/>
    <dgm:cxn modelId="{3C2F2863-141F-F649-84B8-97A5FE398FDE}" type="presParOf" srcId="{BCD10525-8E1B-3840-915F-EE51B99F1E0A}" destId="{BF756FD2-DD1D-D047-A9E0-4C2590587B56}" srcOrd="4" destOrd="0" presId="urn:microsoft.com/office/officeart/2005/8/layout/radial4"/>
    <dgm:cxn modelId="{E8C7687B-CF8C-1744-A0C2-E420EE294177}" type="presParOf" srcId="{BCD10525-8E1B-3840-915F-EE51B99F1E0A}" destId="{C3D4D9EB-7027-2F4B-B2FD-4570E94C28D7}" srcOrd="5" destOrd="0" presId="urn:microsoft.com/office/officeart/2005/8/layout/radial4"/>
    <dgm:cxn modelId="{3715D5A6-2F16-1F4A-A832-F72C4AC3CBB6}" type="presParOf" srcId="{BCD10525-8E1B-3840-915F-EE51B99F1E0A}" destId="{2629DDAB-F5EB-184A-8176-39095201A663}" srcOrd="6"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D712B-3ABD-604B-BD46-68D70FA133D1}">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dirty="0" err="1">
              <a:latin typeface="Microsoft YaHei" panose="020B0503020204020204" pitchFamily="34" charset="-122"/>
              <a:ea typeface="Microsoft YaHei" panose="020B0503020204020204" pitchFamily="34" charset="-122"/>
              <a:cs typeface="阿里巴巴普惠体" panose="00020600040101010101" pitchFamily="18" charset="-122"/>
            </a:rPr>
            <a:t>为什么</a:t>
          </a:r>
          <a:r>
            <a:rPr lang="en-US" sz="4000" kern="1200" dirty="0" err="1">
              <a:latin typeface="Microsoft YaHei" panose="020B0503020204020204" pitchFamily="34" charset="-122"/>
              <a:ea typeface="Microsoft YaHei" panose="020B0503020204020204" pitchFamily="34" charset="-122"/>
              <a:cs typeface="阿里巴巴普惠体" panose="00020600040101010101" pitchFamily="18" charset="-122"/>
            </a:rPr>
            <a:t>需要软件工程师参与验证</a:t>
          </a:r>
          <a:endParaRPr lang="en-US" sz="4000" kern="1200" dirty="0">
            <a:latin typeface="Microsoft YaHei" panose="020B0503020204020204" pitchFamily="34" charset="-122"/>
            <a:ea typeface="Microsoft YaHei" panose="020B0503020204020204" pitchFamily="34" charset="-122"/>
            <a:cs typeface="阿里巴巴普惠体" panose="00020600040101010101" pitchFamily="18" charset="-122"/>
          </a:endParaRPr>
        </a:p>
      </dsp:txBody>
      <dsp:txXfrm>
        <a:off x="38234" y="38234"/>
        <a:ext cx="7529629" cy="1228933"/>
      </dsp:txXfrm>
    </dsp:sp>
    <dsp:sp modelId="{BB5569C7-66FD-1C43-B8E0-9D3F47F1DBF4}">
      <dsp:nvSpPr>
        <dsp:cNvPr id="0" name=""/>
        <dsp:cNvSpPr/>
      </dsp:nvSpPr>
      <dsp:spPr>
        <a:xfrm>
          <a:off x="788670" y="1522968"/>
          <a:ext cx="8938260" cy="13054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dirty="0" err="1">
              <a:latin typeface="+mj-lt"/>
              <a:ea typeface="阿里巴巴普惠体" panose="00020600040101010101" pitchFamily="18" charset="-122"/>
              <a:cs typeface="阿里巴巴普惠体" panose="00020600040101010101" pitchFamily="18" charset="-122"/>
            </a:rPr>
            <a:t>如何</a:t>
          </a:r>
          <a:r>
            <a:rPr lang="en-US" sz="4000" kern="1200" dirty="0" err="1">
              <a:latin typeface="+mj-lt"/>
              <a:ea typeface="阿里巴巴普惠体" panose="00020600040101010101" pitchFamily="18" charset="-122"/>
              <a:cs typeface="阿里巴巴普惠体" panose="00020600040101010101" pitchFamily="18" charset="-122"/>
            </a:rPr>
            <a:t>让软件工程师参与验证</a:t>
          </a:r>
          <a:endParaRPr lang="en-US" sz="4000" kern="1200" dirty="0">
            <a:latin typeface="+mj-lt"/>
            <a:ea typeface="阿里巴巴普惠体" panose="00020600040101010101" pitchFamily="18" charset="-122"/>
            <a:cs typeface="阿里巴巴普惠体" panose="00020600040101010101" pitchFamily="18" charset="-122"/>
          </a:endParaRPr>
        </a:p>
      </dsp:txBody>
      <dsp:txXfrm>
        <a:off x="826904" y="1561202"/>
        <a:ext cx="7224611" cy="1228933"/>
      </dsp:txXfrm>
    </dsp:sp>
    <dsp:sp modelId="{1313607E-5C76-E64A-974D-9D760E29B85F}">
      <dsp:nvSpPr>
        <dsp:cNvPr id="0" name=""/>
        <dsp:cNvSpPr/>
      </dsp:nvSpPr>
      <dsp:spPr>
        <a:xfrm>
          <a:off x="1577340" y="3045936"/>
          <a:ext cx="8938260" cy="130540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zh-CN" altLang="en-US" sz="4000" kern="1200" dirty="0">
              <a:latin typeface="SimHei" panose="02010609060101010101" pitchFamily="49" charset="-122"/>
              <a:ea typeface="SimHei" panose="02010609060101010101" pitchFamily="49" charset="-122"/>
            </a:rPr>
            <a:t>工具演示</a:t>
          </a:r>
        </a:p>
      </dsp:txBody>
      <dsp:txXfrm>
        <a:off x="1615574" y="3084170"/>
        <a:ext cx="7224611" cy="1228933"/>
      </dsp:txXfrm>
    </dsp:sp>
    <dsp:sp modelId="{09A4B294-AFDF-574B-8C9E-6F8D409604D6}">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8280664" y="989929"/>
        <a:ext cx="466680" cy="638504"/>
      </dsp:txXfrm>
    </dsp:sp>
    <dsp:sp modelId="{C990F9A2-A851-CB4D-8B48-BF398A60EF3D}">
      <dsp:nvSpPr>
        <dsp:cNvPr id="0" name=""/>
        <dsp:cNvSpPr/>
      </dsp:nvSpPr>
      <dsp:spPr>
        <a:xfrm>
          <a:off x="8878419" y="2504195"/>
          <a:ext cx="848510" cy="84851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9069334" y="2504195"/>
        <a:ext cx="466680" cy="638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E7E2F-F90B-074E-B3BC-EAB7D0E23BD4}">
      <dsp:nvSpPr>
        <dsp:cNvPr id="0" name=""/>
        <dsp:cNvSpPr/>
      </dsp:nvSpPr>
      <dsp:spPr>
        <a:xfrm>
          <a:off x="4048264" y="2332518"/>
          <a:ext cx="2419177" cy="24191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ts val="0"/>
            </a:spcAft>
            <a:buNone/>
          </a:pPr>
          <a:r>
            <a:rPr lang="zh-CN" altLang="en-US" sz="3200" b="1" kern="1200" dirty="0">
              <a:latin typeface="Microsoft YaHei" panose="020B0503020204020204" pitchFamily="34" charset="-122"/>
              <a:ea typeface="Microsoft YaHei" panose="020B0503020204020204" pitchFamily="34" charset="-122"/>
            </a:rPr>
            <a:t>更多</a:t>
          </a:r>
          <a:r>
            <a:rPr lang="zh-CN" sz="3200" b="1" kern="1200" dirty="0">
              <a:latin typeface="Microsoft YaHei" panose="020B0503020204020204" pitchFamily="34" charset="-122"/>
              <a:ea typeface="Microsoft YaHei" panose="020B0503020204020204" pitchFamily="34" charset="-122"/>
            </a:rPr>
            <a:t>的</a:t>
          </a:r>
          <a:endParaRPr lang="en-US" altLang="zh-CN" sz="3200" b="1" kern="1200" dirty="0">
            <a:latin typeface="Microsoft YaHei" panose="020B0503020204020204" pitchFamily="34" charset="-122"/>
            <a:ea typeface="Microsoft YaHei" panose="020B0503020204020204" pitchFamily="34" charset="-122"/>
          </a:endParaRPr>
        </a:p>
        <a:p>
          <a:pPr marL="0" lvl="0" indent="0" algn="ctr" defTabSz="1422400">
            <a:lnSpc>
              <a:spcPct val="90000"/>
            </a:lnSpc>
            <a:spcBef>
              <a:spcPct val="0"/>
            </a:spcBef>
            <a:spcAft>
              <a:spcPts val="0"/>
            </a:spcAft>
            <a:buNone/>
          </a:pPr>
          <a:r>
            <a:rPr lang="zh-CN" sz="3200" b="1" kern="1200" dirty="0">
              <a:latin typeface="Microsoft YaHei" panose="020B0503020204020204" pitchFamily="34" charset="-122"/>
              <a:ea typeface="Microsoft YaHei" panose="020B0503020204020204" pitchFamily="34" charset="-122"/>
            </a:rPr>
            <a:t>芯片设计</a:t>
          </a:r>
        </a:p>
      </dsp:txBody>
      <dsp:txXfrm>
        <a:off x="4402544" y="2686798"/>
        <a:ext cx="1710617" cy="1710617"/>
      </dsp:txXfrm>
    </dsp:sp>
    <dsp:sp modelId="{89645FFF-DE7B-5B42-8494-CFC9C1C88B97}">
      <dsp:nvSpPr>
        <dsp:cNvPr id="0" name=""/>
        <dsp:cNvSpPr/>
      </dsp:nvSpPr>
      <dsp:spPr>
        <a:xfrm rot="12900000">
          <a:off x="2716067" y="2011906"/>
          <a:ext cx="1620210" cy="635329"/>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F62AED-A189-784C-849D-084958A4AD8E}">
      <dsp:nvSpPr>
        <dsp:cNvPr id="0" name=""/>
        <dsp:cNvSpPr/>
      </dsp:nvSpPr>
      <dsp:spPr>
        <a:xfrm>
          <a:off x="1949975" y="1185780"/>
          <a:ext cx="1825194" cy="13582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zh-CN" sz="2600" kern="1200">
              <a:latin typeface="Microsoft YaHei" panose="020B0503020204020204" pitchFamily="34" charset="-122"/>
              <a:ea typeface="Microsoft YaHei" panose="020B0503020204020204" pitchFamily="34" charset="-122"/>
              <a:cs typeface="+mn-cs"/>
            </a:rPr>
            <a:t>开源芯片</a:t>
          </a:r>
          <a:endParaRPr lang="zh-CN" altLang="en-US" sz="2600" kern="1200" dirty="0">
            <a:latin typeface="Microsoft YaHei" panose="020B0503020204020204" pitchFamily="34" charset="-122"/>
            <a:ea typeface="Microsoft YaHei" panose="020B0503020204020204" pitchFamily="34" charset="-122"/>
            <a:cs typeface="+mn-cs"/>
          </a:endParaRPr>
        </a:p>
      </dsp:txBody>
      <dsp:txXfrm>
        <a:off x="1989757" y="1225562"/>
        <a:ext cx="1745630" cy="1278701"/>
      </dsp:txXfrm>
    </dsp:sp>
    <dsp:sp modelId="{F475E630-80E2-3545-AAB0-6F220E1176EA}">
      <dsp:nvSpPr>
        <dsp:cNvPr id="0" name=""/>
        <dsp:cNvSpPr/>
      </dsp:nvSpPr>
      <dsp:spPr>
        <a:xfrm rot="16200000">
          <a:off x="4447747" y="1110450"/>
          <a:ext cx="1620210" cy="635329"/>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56FD2-DD1D-D047-A9E0-4C2590587B56}">
      <dsp:nvSpPr>
        <dsp:cNvPr id="0" name=""/>
        <dsp:cNvSpPr/>
      </dsp:nvSpPr>
      <dsp:spPr>
        <a:xfrm>
          <a:off x="4234962" y="136794"/>
          <a:ext cx="2045781" cy="9624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sz="2400" kern="1200" dirty="0">
              <a:latin typeface="Microsoft YaHei" panose="020B0503020204020204" pitchFamily="34" charset="-122"/>
              <a:ea typeface="Microsoft YaHei" panose="020B0503020204020204" pitchFamily="34" charset="-122"/>
            </a:rPr>
            <a:t>芯片敏捷开发</a:t>
          </a:r>
        </a:p>
      </dsp:txBody>
      <dsp:txXfrm>
        <a:off x="4263151" y="164983"/>
        <a:ext cx="1989403" cy="906052"/>
      </dsp:txXfrm>
    </dsp:sp>
    <dsp:sp modelId="{C3D4D9EB-7027-2F4B-B2FD-4570E94C28D7}">
      <dsp:nvSpPr>
        <dsp:cNvPr id="0" name=""/>
        <dsp:cNvSpPr/>
      </dsp:nvSpPr>
      <dsp:spPr>
        <a:xfrm rot="19500000">
          <a:off x="6179428" y="2011906"/>
          <a:ext cx="1620210" cy="635329"/>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29DDAB-F5EB-184A-8176-39095201A663}">
      <dsp:nvSpPr>
        <dsp:cNvPr id="0" name=""/>
        <dsp:cNvSpPr/>
      </dsp:nvSpPr>
      <dsp:spPr>
        <a:xfrm>
          <a:off x="6740641" y="1185780"/>
          <a:ext cx="1824982" cy="13582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zh-CN" sz="2400" kern="1200" dirty="0">
              <a:latin typeface="Microsoft YaHei" panose="020B0503020204020204" pitchFamily="34" charset="-122"/>
              <a:ea typeface="Microsoft YaHei" panose="020B0503020204020204" pitchFamily="34" charset="-122"/>
            </a:rPr>
            <a:t>硬件</a:t>
          </a:r>
          <a:r>
            <a:rPr lang="en-US" sz="2400" kern="1200" dirty="0">
              <a:latin typeface="Microsoft YaHei" panose="020B0503020204020204" pitchFamily="34" charset="-122"/>
              <a:ea typeface="Microsoft YaHei" panose="020B0503020204020204" pitchFamily="34" charset="-122"/>
            </a:rPr>
            <a:t>—</a:t>
          </a:r>
          <a:r>
            <a:rPr lang="zh-CN" sz="2400" kern="1200" dirty="0">
              <a:latin typeface="Microsoft YaHei" panose="020B0503020204020204" pitchFamily="34" charset="-122"/>
              <a:ea typeface="Microsoft YaHei" panose="020B0503020204020204" pitchFamily="34" charset="-122"/>
            </a:rPr>
            <a:t>软件协同设计</a:t>
          </a:r>
        </a:p>
      </dsp:txBody>
      <dsp:txXfrm>
        <a:off x="6780423" y="1225562"/>
        <a:ext cx="1745418" cy="12787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2025/7/16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BF100-3E61-1C80-7417-3B2A5D731A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28D03A-42E0-94CC-65B9-EB9C93EE98D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9A505BA-4C5E-E279-5D90-9471584EACA8}"/>
              </a:ext>
            </a:extLst>
          </p:cNvPr>
          <p:cNvSpPr>
            <a:spLocks noGrp="1"/>
          </p:cNvSpPr>
          <p:nvPr>
            <p:ph type="body" idx="3"/>
          </p:nvPr>
        </p:nvSpPr>
        <p:spPr/>
        <p:txBody>
          <a:bodyPr/>
          <a:lstStyle/>
          <a:p>
            <a:r>
              <a:rPr lang="zh-CN" altLang="en-US" dirty="0"/>
              <a:t>在介绍详细内容开始之前，大家先可以拍一下上面</a:t>
            </a:r>
            <a:r>
              <a:rPr lang="en-US" altLang="zh-CN" dirty="0"/>
              <a:t> </a:t>
            </a:r>
            <a:r>
              <a:rPr lang="en-US" altLang="zh-CN" dirty="0" err="1"/>
              <a:t>github</a:t>
            </a:r>
            <a:r>
              <a:rPr lang="en-US" altLang="zh-CN" dirty="0"/>
              <a:t> </a:t>
            </a:r>
            <a:r>
              <a:rPr lang="zh-CN" altLang="en-US" dirty="0"/>
              <a:t>的仓库地址，因为稍后的演示环节大家可以跟着一起做一下。本次 </a:t>
            </a:r>
            <a:r>
              <a:rPr lang="en-US" altLang="zh-CN" dirty="0"/>
              <a:t>Tutorial</a:t>
            </a:r>
            <a:r>
              <a:rPr lang="zh-CN" altLang="en-US" dirty="0"/>
              <a:t> 的 </a:t>
            </a:r>
            <a:r>
              <a:rPr lang="en-US" altLang="zh-CN" dirty="0"/>
              <a:t>PPT</a:t>
            </a:r>
            <a:r>
              <a:rPr lang="zh-CN" altLang="en-US" dirty="0"/>
              <a:t>、后续使用的 </a:t>
            </a:r>
            <a:r>
              <a:rPr lang="en-US" altLang="zh-CN" dirty="0"/>
              <a:t>Docker</a:t>
            </a:r>
            <a:r>
              <a:rPr lang="zh-CN" altLang="en-US" dirty="0"/>
              <a:t> 镜像以及涉及到的相关命令，都会在仓库中出现。</a:t>
            </a:r>
          </a:p>
        </p:txBody>
      </p:sp>
    </p:spTree>
    <p:extLst>
      <p:ext uri="{BB962C8B-B14F-4D97-AF65-F5344CB8AC3E}">
        <p14:creationId xmlns:p14="http://schemas.microsoft.com/office/powerpoint/2010/main" val="3431494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FA07-B8AA-F7A4-A56D-EB4EFD65C0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56F9C4-89D8-4F2A-5767-3C12FFD9CEF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F098F2D-5E59-897F-9C73-2840AFA94EC4}"/>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但是验证的发展滞后，已经制约芯片开发周期的关键瓶颈。</a:t>
            </a:r>
          </a:p>
          <a:p>
            <a:r>
              <a:rPr lang="zh-CN" altLang="en-US" sz="1200" b="0" i="0" u="none" strike="noStrike" kern="1200" dirty="0">
                <a:solidFill>
                  <a:schemeClr val="tx1"/>
                </a:solidFill>
                <a:effectLst/>
                <a:latin typeface="+mn-lt"/>
                <a:ea typeface="+mn-ea"/>
                <a:cs typeface="+mn-cs"/>
              </a:rPr>
              <a:t>在 </a:t>
            </a:r>
            <a:r>
              <a:rPr lang="en-US" altLang="zh-CN" sz="1200" b="0" i="0" u="none" strike="noStrike" kern="1200" dirty="0">
                <a:solidFill>
                  <a:schemeClr val="tx1"/>
                </a:solidFill>
                <a:effectLst/>
                <a:latin typeface="+mn-lt"/>
                <a:ea typeface="+mn-ea"/>
                <a:cs typeface="+mn-cs"/>
              </a:rPr>
              <a:t>24 </a:t>
            </a:r>
            <a:r>
              <a:rPr lang="zh-CN" altLang="en-US" sz="1200" b="0" i="0" u="none" strike="noStrike" kern="1200" dirty="0">
                <a:solidFill>
                  <a:schemeClr val="tx1"/>
                </a:solidFill>
                <a:effectLst/>
                <a:latin typeface="+mn-lt"/>
                <a:ea typeface="+mn-ea"/>
                <a:cs typeface="+mn-cs"/>
              </a:rPr>
              <a:t>年，西门子发布了一份关于芯片功能验证的白皮书，我们截取了其中的两组数据。</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左图揭示了验证时间在项目全周期中的占比分布情况</a:t>
            </a:r>
            <a:r>
              <a:rPr kumimoji="1" lang="zh-CN" altLang="en-US" dirty="0"/>
              <a:t>，其中，</a:t>
            </a:r>
            <a:r>
              <a:rPr kumimoji="1" lang="zh-CN" altLang="en-US" sz="1200" dirty="0">
                <a:solidFill>
                  <a:schemeClr val="accent6"/>
                </a:solidFill>
                <a:ea typeface="Microsoft YaHei" panose="020B0503020204020204" pitchFamily="34" charset="-122"/>
              </a:rPr>
              <a:t>验证时间超过项目周期一半的项目比例相当高</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右图反映的是设计和验证工程师的平均峰值数量，深蓝色代表设计的数量、青绿色代表验证的数量，可以看到在过去的</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多年中，验证工程师的数量增长非常迅速，并早已超过了设计工程师的数量。</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所以我们能明显看到，验证工作耗时巨大，而且验证的</a:t>
            </a:r>
            <a:r>
              <a:rPr lang="zh-CN" altLang="en-US" sz="1200" b="1" i="0" u="none" strike="noStrike" kern="1200" dirty="0">
                <a:solidFill>
                  <a:schemeClr val="tx1"/>
                </a:solidFill>
                <a:effectLst/>
                <a:latin typeface="+mn-lt"/>
                <a:ea typeface="+mn-ea"/>
                <a:cs typeface="+mn-cs"/>
              </a:rPr>
              <a:t>人力开销</a:t>
            </a:r>
            <a:r>
              <a:rPr lang="zh-CN" altLang="en-US" sz="1200" b="0" i="0" u="none" strike="noStrike" kern="1200" dirty="0">
                <a:solidFill>
                  <a:schemeClr val="tx1"/>
                </a:solidFill>
                <a:effectLst/>
                <a:latin typeface="+mn-lt"/>
                <a:ea typeface="+mn-ea"/>
                <a:cs typeface="+mn-cs"/>
              </a:rPr>
              <a:t>是远超设计的。</a:t>
            </a:r>
          </a:p>
          <a:p>
            <a:r>
              <a:rPr lang="zh-CN" altLang="en-US" sz="1200" b="0" i="0" u="none" strike="noStrike" kern="1200" dirty="0">
                <a:solidFill>
                  <a:schemeClr val="tx1"/>
                </a:solidFill>
                <a:effectLst/>
                <a:latin typeface="+mn-lt"/>
                <a:ea typeface="+mn-ea"/>
                <a:cs typeface="+mn-cs"/>
              </a:rPr>
              <a:t>现如今，芯片的设计产出越来越多，对于验证工程师而言，难道意味着痛苦的翻倍增长吗？</a:t>
            </a:r>
          </a:p>
        </p:txBody>
      </p:sp>
    </p:spTree>
    <p:extLst>
      <p:ext uri="{BB962C8B-B14F-4D97-AF65-F5344CB8AC3E}">
        <p14:creationId xmlns:p14="http://schemas.microsoft.com/office/powerpoint/2010/main" val="298519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43180-1ACD-FF7C-29FB-C9D45DDB71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176DF5-45F9-0B62-487F-3521A3EFF2D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AF1156F-99BF-8608-0FF7-EE833F1A27DC}"/>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我想并不是这样的，事实上，我们也可以让软件工程师参与芯片验证，实现“硬件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软件协同验证”。那为什么是让软件工程师来呢？</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首先，在软件领域，已经形成了</a:t>
            </a:r>
            <a:r>
              <a:rPr lang="zh-CN" altLang="en-US" sz="1200" b="1" i="0" u="none" strike="noStrike" kern="1200" dirty="0">
                <a:solidFill>
                  <a:schemeClr val="tx1"/>
                </a:solidFill>
                <a:effectLst/>
                <a:latin typeface="+mn-lt"/>
                <a:ea typeface="+mn-ea"/>
                <a:cs typeface="+mn-cs"/>
              </a:rPr>
              <a:t>成熟且广泛应用</a:t>
            </a:r>
            <a:r>
              <a:rPr lang="zh-CN" altLang="en-US" sz="1200" b="0" i="0" u="none" strike="noStrike" kern="1200" dirty="0">
                <a:solidFill>
                  <a:schemeClr val="tx1"/>
                </a:solidFill>
                <a:effectLst/>
                <a:latin typeface="+mn-lt"/>
                <a:ea typeface="+mn-ea"/>
                <a:cs typeface="+mn-cs"/>
              </a:rPr>
              <a:t>的测试实践，以及</a:t>
            </a:r>
            <a:r>
              <a:rPr lang="zh-CN" altLang="en-US" sz="1200" b="1" i="0" u="none" strike="noStrike" kern="1200" dirty="0">
                <a:solidFill>
                  <a:schemeClr val="tx1"/>
                </a:solidFill>
                <a:effectLst/>
                <a:latin typeface="+mn-lt"/>
                <a:ea typeface="+mn-ea"/>
                <a:cs typeface="+mn-cs"/>
              </a:rPr>
              <a:t>由高水平、高度成熟的社区所驱动</a:t>
            </a:r>
            <a:r>
              <a:rPr lang="zh-CN" altLang="en-US" sz="1200" b="0" i="0" u="none" strike="noStrike" kern="1200" dirty="0">
                <a:solidFill>
                  <a:schemeClr val="tx1"/>
                </a:solidFill>
                <a:effectLst/>
                <a:latin typeface="+mn-lt"/>
                <a:ea typeface="+mn-ea"/>
                <a:cs typeface="+mn-cs"/>
              </a:rPr>
              <a:t>的质量保证体系。</a:t>
            </a:r>
          </a:p>
          <a:p>
            <a:r>
              <a:rPr lang="zh-CN" altLang="en-US" sz="1200" b="0" i="0" u="none" strike="noStrike" kern="1200" dirty="0">
                <a:solidFill>
                  <a:schemeClr val="tx1"/>
                </a:solidFill>
                <a:effectLst/>
                <a:latin typeface="+mn-lt"/>
                <a:ea typeface="+mn-ea"/>
                <a:cs typeface="+mn-cs"/>
              </a:rPr>
              <a:t>典型代表就是 </a:t>
            </a:r>
            <a:r>
              <a:rPr lang="en" altLang="zh-CN" sz="1200" b="0" i="0" u="none" strike="noStrike" kern="1200" dirty="0">
                <a:solidFill>
                  <a:schemeClr val="tx1"/>
                </a:solidFill>
                <a:effectLst/>
                <a:latin typeface="+mn-lt"/>
                <a:ea typeface="+mn-ea"/>
                <a:cs typeface="+mn-cs"/>
              </a:rPr>
              <a:t>Linux </a:t>
            </a:r>
            <a:r>
              <a:rPr lang="zh-CN" altLang="en-US" sz="1200" b="0" i="0" u="none" strike="noStrike" kern="1200" dirty="0">
                <a:solidFill>
                  <a:schemeClr val="tx1"/>
                </a:solidFill>
                <a:effectLst/>
                <a:latin typeface="+mn-lt"/>
                <a:ea typeface="+mn-ea"/>
                <a:cs typeface="+mn-cs"/>
              </a:rPr>
              <a:t>的内核开发，它通过 </a:t>
            </a:r>
            <a:r>
              <a:rPr lang="en" altLang="zh-CN" sz="1200" b="0" i="0" u="none" strike="noStrike" kern="1200" dirty="0">
                <a:solidFill>
                  <a:schemeClr val="tx1"/>
                </a:solidFill>
                <a:effectLst/>
                <a:latin typeface="+mn-lt"/>
                <a:ea typeface="+mn-ea"/>
                <a:cs typeface="+mn-cs"/>
              </a:rPr>
              <a:t>Bugzilla </a:t>
            </a:r>
            <a:r>
              <a:rPr lang="zh-CN" altLang="en-US" sz="1200" b="0" i="0" u="none" strike="noStrike" kern="1200" dirty="0">
                <a:solidFill>
                  <a:schemeClr val="tx1"/>
                </a:solidFill>
                <a:effectLst/>
                <a:latin typeface="+mn-lt"/>
                <a:ea typeface="+mn-ea"/>
                <a:cs typeface="+mn-cs"/>
              </a:rPr>
              <a:t>对</a:t>
            </a:r>
            <a:r>
              <a:rPr lang="en" altLang="zh-CN" sz="1200" b="0" i="0" u="none" strike="noStrike" kern="1200" dirty="0">
                <a:solidFill>
                  <a:schemeClr val="tx1"/>
                </a:solidFill>
                <a:effectLst/>
                <a:latin typeface="+mn-lt"/>
                <a:ea typeface="+mn-ea"/>
                <a:cs typeface="+mn-cs"/>
              </a:rPr>
              <a:t>Bug</a:t>
            </a:r>
            <a:r>
              <a:rPr lang="zh-CN" altLang="en-US" sz="1200" b="0" i="0" u="none" strike="noStrike" kern="1200" dirty="0">
                <a:solidFill>
                  <a:schemeClr val="tx1"/>
                </a:solidFill>
                <a:effectLst/>
                <a:latin typeface="+mn-lt"/>
                <a:ea typeface="+mn-ea"/>
                <a:cs typeface="+mn-cs"/>
              </a:rPr>
              <a:t>进行发布和跟踪 ，借助全球社区的集体智慧来迭代和完善项目。</a:t>
            </a:r>
          </a:p>
          <a:p>
            <a:r>
              <a:rPr lang="zh-CN" altLang="en-US" sz="1200" b="0" i="0" u="none" strike="noStrike" kern="1200" dirty="0">
                <a:solidFill>
                  <a:schemeClr val="tx1"/>
                </a:solidFill>
                <a:effectLst/>
                <a:latin typeface="+mn-lt"/>
                <a:ea typeface="+mn-ea"/>
                <a:cs typeface="+mn-cs"/>
              </a:rPr>
              <a:t>左边折线图反映了每个</a:t>
            </a:r>
            <a:r>
              <a:rPr lang="en-US" altLang="zh-CN" sz="1200" b="0" i="0" u="none" strike="noStrike" kern="1200" dirty="0">
                <a:solidFill>
                  <a:schemeClr val="tx1"/>
                </a:solidFill>
                <a:effectLst/>
                <a:latin typeface="+mn-lt"/>
                <a:ea typeface="+mn-ea"/>
                <a:cs typeface="+mn-cs"/>
              </a:rPr>
              <a:t> Linux </a:t>
            </a:r>
            <a:r>
              <a:rPr lang="zh-CN" altLang="en-US" sz="1200" b="0" i="0" u="none" strike="noStrike" kern="1200" dirty="0">
                <a:solidFill>
                  <a:schemeClr val="tx1"/>
                </a:solidFill>
                <a:effectLst/>
                <a:latin typeface="+mn-lt"/>
                <a:ea typeface="+mn-ea"/>
                <a:cs typeface="+mn-cs"/>
              </a:rPr>
              <a:t>内核版本中，引入和修复的</a:t>
            </a:r>
            <a:r>
              <a:rPr lang="en-US" altLang="zh-CN" sz="1200" b="0" i="0" u="none" strike="noStrike" kern="1200" dirty="0">
                <a:solidFill>
                  <a:schemeClr val="tx1"/>
                </a:solidFill>
                <a:effectLst/>
                <a:latin typeface="+mn-lt"/>
                <a:ea typeface="+mn-ea"/>
                <a:cs typeface="+mn-cs"/>
              </a:rPr>
              <a:t> Bug </a:t>
            </a:r>
            <a:r>
              <a:rPr lang="zh-CN" altLang="en-US" sz="1200" b="0" i="0" u="none" strike="noStrike" kern="1200" dirty="0">
                <a:solidFill>
                  <a:schemeClr val="tx1"/>
                </a:solidFill>
                <a:effectLst/>
                <a:latin typeface="+mn-lt"/>
                <a:ea typeface="+mn-ea"/>
                <a:cs typeface="+mn-cs"/>
              </a:rPr>
              <a:t>数量。从图中可见，新版本引入的 </a:t>
            </a:r>
            <a:r>
              <a:rPr lang="en" altLang="zh-CN" sz="1200" b="0" i="0" u="none" strike="noStrike" kern="1200" dirty="0">
                <a:solidFill>
                  <a:schemeClr val="tx1"/>
                </a:solidFill>
                <a:effectLst/>
                <a:latin typeface="+mn-lt"/>
                <a:ea typeface="+mn-ea"/>
                <a:cs typeface="+mn-cs"/>
              </a:rPr>
              <a:t>Bug </a:t>
            </a:r>
            <a:r>
              <a:rPr lang="zh-CN" altLang="en-US" sz="1200" b="0" i="0" u="none" strike="noStrike" kern="1200" dirty="0">
                <a:solidFill>
                  <a:schemeClr val="tx1"/>
                </a:solidFill>
                <a:effectLst/>
                <a:latin typeface="+mn-lt"/>
                <a:ea typeface="+mn-ea"/>
                <a:cs typeface="+mn-cs"/>
              </a:rPr>
              <a:t>数量</a:t>
            </a:r>
            <a:r>
              <a:rPr lang="zh-CN" altLang="en-US" sz="1200" b="1" i="0" u="none" strike="noStrike" kern="1200" dirty="0">
                <a:solidFill>
                  <a:schemeClr val="tx1"/>
                </a:solidFill>
                <a:effectLst/>
                <a:latin typeface="+mn-lt"/>
                <a:ea typeface="+mn-ea"/>
                <a:cs typeface="+mn-cs"/>
              </a:rPr>
              <a:t>持续下降</a:t>
            </a:r>
            <a:r>
              <a:rPr lang="zh-CN" altLang="en-US" sz="1200" b="0" i="0" u="none" strike="noStrike" kern="1200" dirty="0">
                <a:solidFill>
                  <a:schemeClr val="tx1"/>
                </a:solidFill>
                <a:effectLst/>
                <a:latin typeface="+mn-lt"/>
                <a:ea typeface="+mn-ea"/>
                <a:cs typeface="+mn-cs"/>
              </a:rPr>
              <a:t>，而修复历史遗留 </a:t>
            </a:r>
            <a:r>
              <a:rPr lang="en" altLang="zh-CN" sz="1200" b="0" i="0" u="none" strike="noStrike" kern="1200" dirty="0">
                <a:solidFill>
                  <a:schemeClr val="tx1"/>
                </a:solidFill>
                <a:effectLst/>
                <a:latin typeface="+mn-lt"/>
                <a:ea typeface="+mn-ea"/>
                <a:cs typeface="+mn-cs"/>
              </a:rPr>
              <a:t>Bug </a:t>
            </a:r>
            <a:r>
              <a:rPr lang="zh-CN" altLang="en-US" sz="1200" b="0" i="0" u="none" strike="noStrike" kern="1200" dirty="0">
                <a:solidFill>
                  <a:schemeClr val="tx1"/>
                </a:solidFill>
                <a:effectLst/>
                <a:latin typeface="+mn-lt"/>
                <a:ea typeface="+mn-ea"/>
                <a:cs typeface="+mn-cs"/>
              </a:rPr>
              <a:t>的数量在</a:t>
            </a:r>
            <a:r>
              <a:rPr lang="zh-CN" altLang="en-US" sz="1200" b="1" i="0" u="none" strike="noStrike" kern="1200" dirty="0">
                <a:solidFill>
                  <a:schemeClr val="tx1"/>
                </a:solidFill>
                <a:effectLst/>
                <a:latin typeface="+mn-lt"/>
                <a:ea typeface="+mn-ea"/>
                <a:cs typeface="+mn-cs"/>
              </a:rPr>
              <a:t>稳步上升</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其次，软件领域有更成熟的开源生态和更多的开发者。</a:t>
            </a:r>
          </a:p>
          <a:p>
            <a:r>
              <a:rPr lang="zh-CN" altLang="en-US" sz="1200" b="0" i="0" u="none" strike="noStrike" kern="1200" dirty="0">
                <a:solidFill>
                  <a:schemeClr val="tx1"/>
                </a:solidFill>
                <a:effectLst/>
                <a:latin typeface="+mn-lt"/>
                <a:ea typeface="+mn-ea"/>
                <a:cs typeface="+mn-cs"/>
              </a:rPr>
              <a:t>右图分别是 </a:t>
            </a:r>
            <a:r>
              <a:rPr lang="en" altLang="zh-CN" sz="1200" b="0" i="0" u="none" strike="noStrike" kern="1200" dirty="0" err="1">
                <a:solidFill>
                  <a:schemeClr val="tx1"/>
                </a:solidFill>
                <a:effectLst/>
                <a:latin typeface="+mn-lt"/>
                <a:ea typeface="+mn-ea"/>
                <a:cs typeface="+mn-cs"/>
              </a:rPr>
              <a:t>Github</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中软件测试和硬件验证的仓库数量：可以看到，软件测试相关的开源项目数量庞大，但验证领域的开源项目数量还是比较少的。</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所以，我们可以积极借鉴并融合软件领域的成功经验与协作模式，并邀请软件工程师参与芯片验证中，来构建一个开放、高效的芯片验证社区。</a:t>
            </a:r>
          </a:p>
        </p:txBody>
      </p:sp>
    </p:spTree>
    <p:extLst>
      <p:ext uri="{BB962C8B-B14F-4D97-AF65-F5344CB8AC3E}">
        <p14:creationId xmlns:p14="http://schemas.microsoft.com/office/powerpoint/2010/main" val="284913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F5C5-4365-A031-1E5C-808FF32EDD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CD454D-4DF2-F0C2-52E9-ABFDA369F9F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5F0ED89-5166-B826-FC21-D30D77FE45FC}"/>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因此，我们希望打造一个芯片验证社区，作为协作平台，连接全球的公司、组织、爱好者和学生，共同构建芯片验证的生态系统：</a:t>
            </a:r>
            <a:endParaRPr lang="en-US" altLang="zh-C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相关公司和组织：即可以利用此平台，在这里发布验证任务；也可以分享验证相关的文档和规范，帮助建立统一的标准</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业余爱好者：可以参与验证项目，或者帮助平台完善验证工具链</a:t>
            </a:r>
          </a:p>
          <a:p>
            <a:pPr marL="171450" indent="-171450">
              <a:buFont typeface="Arial" panose="020B0604020202020204" pitchFamily="34" charset="0"/>
              <a:buChar char="•"/>
            </a:pPr>
            <a:r>
              <a:rPr lang="zh-CN" altLang="en-US" sz="1200" b="0" i="0" u="none" strike="noStrike" kern="1200" dirty="0">
                <a:solidFill>
                  <a:schemeClr val="tx1"/>
                </a:solidFill>
                <a:effectLst/>
                <a:latin typeface="+mn-lt"/>
                <a:ea typeface="+mn-ea"/>
                <a:cs typeface="+mn-cs"/>
              </a:rPr>
              <a:t>学生：可以将此平台作为一个学习和实践的绝佳场所，通过实际操作来深入理解和掌握硬件验证技术 </a:t>
            </a:r>
          </a:p>
          <a:p>
            <a:r>
              <a:rPr lang="zh-CN" altLang="en-US" sz="1200" b="0" i="0" u="none" strike="noStrike" kern="1200" dirty="0">
                <a:solidFill>
                  <a:schemeClr val="tx1"/>
                </a:solidFill>
                <a:effectLst/>
                <a:latin typeface="+mn-lt"/>
                <a:ea typeface="+mn-ea"/>
                <a:cs typeface="+mn-cs"/>
              </a:rPr>
              <a:t>总之，我们希望汇集每个人的力量和智慧，形成一个良性循环、共同发展的芯片验证社区。</a:t>
            </a:r>
            <a:endParaRPr lang="zh-CN" altLang="en-US" dirty="0"/>
          </a:p>
        </p:txBody>
      </p:sp>
    </p:spTree>
    <p:extLst>
      <p:ext uri="{BB962C8B-B14F-4D97-AF65-F5344CB8AC3E}">
        <p14:creationId xmlns:p14="http://schemas.microsoft.com/office/powerpoint/2010/main" val="1746154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A2E18-41DB-7471-FA1F-180784B07E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2F3B57-1F95-FAB0-74E8-973C6DA183C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2C36E31-790E-20AB-1EEC-17D3CC0A6A84}"/>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那么，我们该如何让软件工程师参与芯片验证呢？</a:t>
            </a:r>
            <a:endParaRPr lang="en-US" altLang="zh-CN" sz="1200" b="0" i="0" u="none" strike="noStrike" kern="1200" dirty="0">
              <a:solidFill>
                <a:schemeClr val="tx1"/>
              </a:solidFill>
              <a:effectLst/>
              <a:latin typeface="+mn-lt"/>
              <a:ea typeface="+mn-ea"/>
              <a:cs typeface="+mn-cs"/>
            </a:endParaRPr>
          </a:p>
          <a:p>
            <a:br>
              <a:rPr lang="en-US" altLang="zh-CN" sz="1200" b="0" i="0" u="none" strike="noStrike" kern="1200" dirty="0">
                <a:solidFill>
                  <a:schemeClr val="tx1"/>
                </a:solidFill>
                <a:effectLst/>
                <a:latin typeface="+mn-lt"/>
                <a:ea typeface="+mn-ea"/>
                <a:cs typeface="+mn-cs"/>
              </a:rPr>
            </a:br>
            <a:r>
              <a:rPr lang="zh-CN" altLang="en-US" sz="1200" b="0" i="0" u="none" strike="noStrike" kern="1200" dirty="0">
                <a:solidFill>
                  <a:schemeClr val="tx1"/>
                </a:solidFill>
                <a:effectLst/>
                <a:latin typeface="+mn-lt"/>
                <a:ea typeface="+mn-ea"/>
                <a:cs typeface="+mn-cs"/>
              </a:rPr>
              <a:t>为了降低参与门槛，在验证方法上，我们选择基于仿真的验证。</a:t>
            </a:r>
          </a:p>
          <a:p>
            <a:r>
              <a:rPr lang="zh-CN" altLang="en-US" sz="1200" b="0" i="0" u="none" strike="noStrike" kern="1200" dirty="0">
                <a:solidFill>
                  <a:schemeClr val="tx1"/>
                </a:solidFill>
                <a:effectLst/>
                <a:latin typeface="+mn-lt"/>
                <a:ea typeface="+mn-ea"/>
                <a:cs typeface="+mn-cs"/>
              </a:rPr>
              <a:t>芯片验证主要有两种手段，一种是基于仿真的验证，另一种是形式化验证。</a:t>
            </a:r>
          </a:p>
          <a:p>
            <a:r>
              <a:rPr lang="zh-CN" altLang="en-US" sz="1200" b="0" i="0" u="none" strike="noStrike" kern="1200" dirty="0">
                <a:solidFill>
                  <a:schemeClr val="tx1"/>
                </a:solidFill>
                <a:effectLst/>
                <a:latin typeface="+mn-lt"/>
                <a:ea typeface="+mn-ea"/>
                <a:cs typeface="+mn-cs"/>
              </a:rPr>
              <a:t>由于形式化验证涉及到数学，所以其上手的门槛是高于仿真的。</a:t>
            </a:r>
          </a:p>
          <a:p>
            <a:endParaRPr lang="zh-CN" altLang="en-US" dirty="0"/>
          </a:p>
        </p:txBody>
      </p:sp>
    </p:spTree>
    <p:extLst>
      <p:ext uri="{BB962C8B-B14F-4D97-AF65-F5344CB8AC3E}">
        <p14:creationId xmlns:p14="http://schemas.microsoft.com/office/powerpoint/2010/main" val="4122824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530B0-471F-E64A-9DB2-84B02623AC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BD5F76-817D-346F-CA3A-D839FFB929A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B328FBB-F72F-31C0-029D-595358610CC0}"/>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为了软件工程师参与，最直接的方法是用编程语言进行芯片验证。</a:t>
            </a:r>
          </a:p>
          <a:p>
            <a:r>
              <a:rPr lang="zh-CN" altLang="en-US" sz="1200" b="0" i="0" u="none" strike="noStrike" kern="1200" dirty="0">
                <a:solidFill>
                  <a:schemeClr val="tx1"/>
                </a:solidFill>
                <a:effectLst/>
                <a:latin typeface="+mn-lt"/>
                <a:ea typeface="+mn-ea"/>
                <a:cs typeface="+mn-cs"/>
              </a:rPr>
              <a:t>一方面，传统的硬件设计和验证通常使用专门的硬件描述语言和硬件验证语言，如 </a:t>
            </a:r>
            <a:r>
              <a:rPr lang="en" altLang="zh-CN" sz="1200" b="0" i="0" u="none" strike="noStrike" kern="1200" dirty="0">
                <a:solidFill>
                  <a:schemeClr val="tx1"/>
                </a:solidFill>
                <a:effectLst/>
                <a:latin typeface="+mn-lt"/>
                <a:ea typeface="+mn-ea"/>
                <a:cs typeface="+mn-cs"/>
              </a:rPr>
              <a:t>Verilog</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VHDL </a:t>
            </a:r>
            <a:r>
              <a:rPr lang="zh-CN" altLang="en-US" sz="1200" b="0" i="0" u="none" strike="noStrike" kern="1200" dirty="0">
                <a:solidFill>
                  <a:schemeClr val="tx1"/>
                </a:solidFill>
                <a:effectLst/>
                <a:latin typeface="+mn-lt"/>
                <a:ea typeface="+mn-ea"/>
                <a:cs typeface="+mn-cs"/>
              </a:rPr>
              <a:t>和 </a:t>
            </a:r>
            <a:r>
              <a:rPr lang="en" altLang="zh-CN" sz="1200" b="0" i="0" u="none" strike="noStrike" kern="1200" dirty="0" err="1">
                <a:solidFill>
                  <a:schemeClr val="tx1"/>
                </a:solidFill>
                <a:effectLst/>
                <a:latin typeface="+mn-lt"/>
                <a:ea typeface="+mn-ea"/>
                <a:cs typeface="+mn-cs"/>
              </a:rPr>
              <a:t>SystemVerilog</a:t>
            </a:r>
            <a:r>
              <a:rPr lang="en" altLang="zh-CN" sz="1200" b="0" i="0" u="none" strike="noStrike" kern="1200" dirty="0">
                <a:solidFill>
                  <a:schemeClr val="tx1"/>
                </a:solidFill>
                <a:effectLst/>
                <a:latin typeface="+mn-lt"/>
                <a:ea typeface="+mn-ea"/>
                <a:cs typeface="+mn-cs"/>
              </a:rPr>
              <a:t>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这些语言覆盖了从晶体管、门级、</a:t>
            </a:r>
            <a:r>
              <a:rPr lang="en" altLang="zh-CN" sz="1200" b="0" i="0" u="none" strike="noStrike" kern="1200" dirty="0">
                <a:solidFill>
                  <a:schemeClr val="tx1"/>
                </a:solidFill>
                <a:effectLst/>
                <a:latin typeface="+mn-lt"/>
                <a:ea typeface="+mn-ea"/>
                <a:cs typeface="+mn-cs"/>
              </a:rPr>
              <a:t>RTL</a:t>
            </a:r>
            <a:r>
              <a:rPr lang="zh-CN" altLang="en-US" sz="1200" b="0" i="0" u="none" strike="noStrike" kern="1200" dirty="0">
                <a:solidFill>
                  <a:schemeClr val="tx1"/>
                </a:solidFill>
                <a:effectLst/>
                <a:latin typeface="+mn-lt"/>
                <a:ea typeface="+mn-ea"/>
                <a:cs typeface="+mn-cs"/>
              </a:rPr>
              <a:t>级到功能验证等多个抽象层面 。然而，这些语言和概念对于大多数软件开发者来说是陌生的。</a:t>
            </a:r>
          </a:p>
          <a:p>
            <a:r>
              <a:rPr lang="zh-CN" altLang="en-US" sz="1200" b="0" i="0" u="none" strike="noStrike" kern="1200" dirty="0">
                <a:solidFill>
                  <a:schemeClr val="tx1"/>
                </a:solidFill>
                <a:effectLst/>
                <a:latin typeface="+mn-lt"/>
                <a:ea typeface="+mn-ea"/>
                <a:cs typeface="+mn-cs"/>
              </a:rPr>
              <a:t>另一方面，软件开发者熟练掌握的是 </a:t>
            </a:r>
            <a:r>
              <a:rPr lang="en" altLang="zh-CN" sz="1200" b="0" i="0" u="none" strike="noStrike" kern="1200" dirty="0">
                <a:solidFill>
                  <a:schemeClr val="tx1"/>
                </a:solidFill>
                <a:effectLst/>
                <a:latin typeface="+mn-lt"/>
                <a:ea typeface="+mn-ea"/>
                <a:cs typeface="+mn-cs"/>
              </a:rPr>
              <a:t>Python</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Java</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JavaScript </a:t>
            </a:r>
            <a:r>
              <a:rPr lang="zh-CN" altLang="en-US" sz="1200" b="0" i="0" u="none" strike="noStrike" kern="1200" dirty="0">
                <a:solidFill>
                  <a:schemeClr val="tx1"/>
                </a:solidFill>
                <a:effectLst/>
                <a:latin typeface="+mn-lt"/>
                <a:ea typeface="+mn-ea"/>
                <a:cs typeface="+mn-cs"/>
              </a:rPr>
              <a:t>等高级编程语言 。所以，我们选择“软件驱动验证”的思想，让开发者使用自己熟悉的编程语言。</a:t>
            </a:r>
          </a:p>
          <a:p>
            <a:r>
              <a:rPr lang="zh-CN" altLang="en-US" sz="1200" b="0" i="0" u="none" strike="noStrike" kern="1200" dirty="0">
                <a:solidFill>
                  <a:schemeClr val="tx1"/>
                </a:solidFill>
                <a:effectLst/>
                <a:latin typeface="+mn-lt"/>
                <a:ea typeface="+mn-ea"/>
                <a:cs typeface="+mn-cs"/>
              </a:rPr>
              <a:t>而且现在已经有像 </a:t>
            </a:r>
            <a:r>
              <a:rPr lang="en" altLang="zh-CN" sz="1200" b="0" i="0" u="none" strike="noStrike" kern="1200" dirty="0" err="1">
                <a:solidFill>
                  <a:schemeClr val="tx1"/>
                </a:solidFill>
                <a:effectLst/>
                <a:latin typeface="+mn-lt"/>
                <a:ea typeface="+mn-ea"/>
                <a:cs typeface="+mn-cs"/>
              </a:rPr>
              <a:t>cocotb</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pymtl3</a:t>
            </a:r>
            <a:r>
              <a:rPr lang="zh-CN" altLang="e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chiseltest</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等项目，允许使用 </a:t>
            </a:r>
            <a:r>
              <a:rPr lang="en" altLang="zh-CN" sz="1200" b="0" i="0" u="none" strike="noStrike" kern="1200" dirty="0">
                <a:solidFill>
                  <a:schemeClr val="tx1"/>
                </a:solidFill>
                <a:effectLst/>
                <a:latin typeface="+mn-lt"/>
                <a:ea typeface="+mn-ea"/>
                <a:cs typeface="+mn-cs"/>
              </a:rPr>
              <a:t>Python</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Scala </a:t>
            </a:r>
            <a:r>
              <a:rPr lang="zh-CN" altLang="en-US" sz="1200" b="0" i="0" u="none" strike="noStrike" kern="1200" dirty="0">
                <a:solidFill>
                  <a:schemeClr val="tx1"/>
                </a:solidFill>
                <a:effectLst/>
                <a:latin typeface="+mn-lt"/>
                <a:ea typeface="+mn-ea"/>
                <a:cs typeface="+mn-cs"/>
              </a:rPr>
              <a:t>等编程语言编写测试用例。</a:t>
            </a:r>
          </a:p>
          <a:p>
            <a:endParaRPr lang="zh-CN" altLang="en-US" dirty="0"/>
          </a:p>
        </p:txBody>
      </p:sp>
    </p:spTree>
    <p:extLst>
      <p:ext uri="{BB962C8B-B14F-4D97-AF65-F5344CB8AC3E}">
        <p14:creationId xmlns:p14="http://schemas.microsoft.com/office/powerpoint/2010/main" val="2427802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01ED-11A0-8A45-2274-B1BD433BCC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0FE308-75F4-4F83-AB6B-585DB57A242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4C0F1D8-C677-C7A6-CA0D-7DB8027F0786}"/>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现有工具虽然打通了软件到硬件的路径，但它们实现的方式各有侧重，也伴随着不同的优缺点。</a:t>
            </a:r>
          </a:p>
          <a:p>
            <a:r>
              <a:rPr lang="zh-CN" altLang="en-US" sz="1200" b="0" i="0" u="none" strike="noStrike" kern="1200" dirty="0">
                <a:solidFill>
                  <a:schemeClr val="tx1"/>
                </a:solidFill>
                <a:effectLst/>
                <a:latin typeface="+mn-lt"/>
                <a:ea typeface="+mn-ea"/>
                <a:cs typeface="+mn-cs"/>
              </a:rPr>
              <a:t>以使用 </a:t>
            </a:r>
            <a:r>
              <a:rPr lang="en" altLang="zh-CN" sz="1200" b="0" i="0" u="none" strike="noStrike" kern="1200" dirty="0">
                <a:solidFill>
                  <a:schemeClr val="tx1"/>
                </a:solidFill>
                <a:effectLst/>
                <a:latin typeface="+mn-lt"/>
                <a:ea typeface="+mn-ea"/>
                <a:cs typeface="+mn-cs"/>
              </a:rPr>
              <a:t>Python </a:t>
            </a:r>
            <a:r>
              <a:rPr lang="zh-CN" altLang="en-US" sz="1200" b="0" i="0" u="none" strike="noStrike" kern="1200" dirty="0">
                <a:solidFill>
                  <a:schemeClr val="tx1"/>
                </a:solidFill>
                <a:effectLst/>
                <a:latin typeface="+mn-lt"/>
                <a:ea typeface="+mn-ea"/>
                <a:cs typeface="+mn-cs"/>
              </a:rPr>
              <a:t>的项目为例，这些框架大致可以分为三种技术路径 ：</a:t>
            </a:r>
          </a:p>
          <a:p>
            <a:r>
              <a:rPr lang="zh-CN" altLang="en-US" sz="1200" b="0" i="0" u="none" strike="noStrike" kern="1200" dirty="0">
                <a:solidFill>
                  <a:schemeClr val="tx1"/>
                </a:solidFill>
                <a:effectLst/>
                <a:latin typeface="+mn-lt"/>
                <a:ea typeface="+mn-ea"/>
                <a:cs typeface="+mn-cs"/>
              </a:rPr>
              <a:t>第一种是“用软件生成硬件代码”：代表项目是 </a:t>
            </a:r>
            <a:r>
              <a:rPr lang="en" altLang="zh-CN" sz="1200" b="0" i="0" u="none" strike="noStrike" kern="1200" dirty="0">
                <a:solidFill>
                  <a:schemeClr val="tx1"/>
                </a:solidFill>
                <a:effectLst/>
                <a:latin typeface="+mn-lt"/>
                <a:ea typeface="+mn-ea"/>
                <a:cs typeface="+mn-cs"/>
              </a:rPr>
              <a:t>Fault</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它对硬件的兼容性非常好，跟使用硬件验证语言区别不大，但是极大地限制了可用的第三方库。</a:t>
            </a:r>
          </a:p>
          <a:p>
            <a:r>
              <a:rPr lang="zh-CN" altLang="en-US" sz="1200" b="0" i="0" u="none" strike="noStrike" kern="1200" dirty="0">
                <a:solidFill>
                  <a:schemeClr val="tx1"/>
                </a:solidFill>
                <a:effectLst/>
                <a:latin typeface="+mn-lt"/>
                <a:ea typeface="+mn-ea"/>
                <a:cs typeface="+mn-cs"/>
              </a:rPr>
              <a:t>第二种是“让软件作为硬件的回调库”：代表项目是 </a:t>
            </a:r>
            <a:r>
              <a:rPr lang="en" altLang="zh-CN" sz="1200" b="0" i="0" u="none" strike="noStrike" kern="1200" dirty="0" err="1">
                <a:solidFill>
                  <a:schemeClr val="tx1"/>
                </a:solidFill>
                <a:effectLst/>
                <a:latin typeface="+mn-lt"/>
                <a:ea typeface="+mn-ea"/>
                <a:cs typeface="+mn-cs"/>
              </a:rPr>
              <a:t>Cocotb</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它对硬件的兼容性也很好，只需要引入 </a:t>
            </a:r>
            <a:r>
              <a:rPr lang="en" altLang="zh-CN" sz="1200" b="0" i="0" u="none" strike="noStrike" kern="1200" dirty="0">
                <a:solidFill>
                  <a:schemeClr val="tx1"/>
                </a:solidFill>
                <a:effectLst/>
                <a:latin typeface="+mn-lt"/>
                <a:ea typeface="+mn-ea"/>
                <a:cs typeface="+mn-cs"/>
              </a:rPr>
              <a:t>VPI</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但是会和一些异步编程的库存在冲突。</a:t>
            </a:r>
          </a:p>
          <a:p>
            <a:r>
              <a:rPr lang="zh-CN" altLang="en-US" sz="1200" b="0" i="0" u="none" strike="noStrike" kern="1200" dirty="0">
                <a:solidFill>
                  <a:schemeClr val="tx1"/>
                </a:solidFill>
                <a:effectLst/>
                <a:latin typeface="+mn-lt"/>
                <a:ea typeface="+mn-ea"/>
                <a:cs typeface="+mn-cs"/>
              </a:rPr>
              <a:t>第三种是“用软件驱动硬件的控制”：代表项目是 </a:t>
            </a:r>
            <a:r>
              <a:rPr lang="en" altLang="zh-CN" sz="1200" b="0" i="0" u="none" strike="noStrike" kern="1200" dirty="0" err="1">
                <a:solidFill>
                  <a:schemeClr val="tx1"/>
                </a:solidFill>
                <a:effectLst/>
                <a:latin typeface="+mn-lt"/>
                <a:ea typeface="+mn-ea"/>
                <a:cs typeface="+mn-cs"/>
              </a:rPr>
              <a:t>PyMTL</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它对硬件的兼容性也不错，需要引入 </a:t>
            </a:r>
            <a:r>
              <a:rPr lang="en" altLang="zh-CN" sz="1200" b="0" i="0" u="none" strike="noStrike" kern="1200" dirty="0">
                <a:solidFill>
                  <a:schemeClr val="tx1"/>
                </a:solidFill>
                <a:effectLst/>
                <a:latin typeface="+mn-lt"/>
                <a:ea typeface="+mn-ea"/>
                <a:cs typeface="+mn-cs"/>
              </a:rPr>
              <a:t>DPI </a:t>
            </a:r>
            <a:r>
              <a:rPr lang="zh-CN" altLang="en-US" sz="1200" b="0" i="0" u="none" strike="noStrike" kern="1200" dirty="0">
                <a:solidFill>
                  <a:schemeClr val="tx1"/>
                </a:solidFill>
                <a:effectLst/>
                <a:latin typeface="+mn-lt"/>
                <a:ea typeface="+mn-ea"/>
                <a:cs typeface="+mn-cs"/>
              </a:rPr>
              <a:t>和关于仿真控制的 </a:t>
            </a:r>
            <a:r>
              <a:rPr lang="en" altLang="zh-CN" sz="1200" b="0" i="0" u="none" strike="noStrike" kern="1200" dirty="0">
                <a:solidFill>
                  <a:schemeClr val="tx1"/>
                </a:solidFill>
                <a:effectLst/>
                <a:latin typeface="+mn-lt"/>
                <a:ea typeface="+mn-ea"/>
                <a:cs typeface="+mn-cs"/>
              </a:rPr>
              <a:t>API</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但它能够利用完整的软件生态。</a:t>
            </a:r>
          </a:p>
          <a:p>
            <a:endParaRPr lang="en-US" altLang="zh-CN" dirty="0"/>
          </a:p>
          <a:p>
            <a:r>
              <a:rPr lang="zh-CN" altLang="en-US" dirty="0"/>
              <a:t>那么，在实现方式上，我们选择用软件驱动硬件的控制。</a:t>
            </a:r>
          </a:p>
        </p:txBody>
      </p:sp>
    </p:spTree>
    <p:extLst>
      <p:ext uri="{BB962C8B-B14F-4D97-AF65-F5344CB8AC3E}">
        <p14:creationId xmlns:p14="http://schemas.microsoft.com/office/powerpoint/2010/main" val="1897046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D0276-F125-4555-5DB6-CE9F8E76E5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BB1F36-5202-CD1C-C38B-3828F09D2A2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0E78F6F-651A-4EEB-E733-1FA93857BEF7}"/>
              </a:ext>
            </a:extLst>
          </p:cNvPr>
          <p:cNvSpPr>
            <a:spLocks noGrp="1"/>
          </p:cNvSpPr>
          <p:nvPr>
            <p:ph type="body" idx="3"/>
          </p:nvPr>
        </p:nvSpPr>
        <p:spPr/>
        <p:txBody>
          <a:bodyPr/>
          <a:lstStyle/>
          <a:p>
            <a:r>
              <a:rPr lang="zh-CN" altLang="en-US" dirty="0"/>
              <a:t>选择“软件驱动”的核心优势在于，它将重点放在了软件的兼容性与开发者的体验上。</a:t>
            </a:r>
            <a:endParaRPr lang="en-US" altLang="zh-CN" dirty="0"/>
          </a:p>
          <a:p>
            <a:endParaRPr lang="en-US" altLang="zh-CN" dirty="0"/>
          </a:p>
          <a:p>
            <a:r>
              <a:rPr lang="zh-CN" altLang="en-US" dirty="0"/>
              <a:t>这种方法不仅能规避硬件仿真中不稳定的“</a:t>
            </a:r>
            <a:r>
              <a:rPr lang="en" altLang="zh-CN" dirty="0"/>
              <a:t>delta cycle”</a:t>
            </a:r>
            <a:r>
              <a:rPr lang="zh-CN" altLang="en-US" dirty="0"/>
              <a:t>问题，更重要的是，它能让开发者脱离传统硬件验证语言的思维定式和范式局限。</a:t>
            </a:r>
          </a:p>
        </p:txBody>
      </p:sp>
    </p:spTree>
    <p:extLst>
      <p:ext uri="{BB962C8B-B14F-4D97-AF65-F5344CB8AC3E}">
        <p14:creationId xmlns:p14="http://schemas.microsoft.com/office/powerpoint/2010/main" val="3979996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ACDA9-4C4A-45FD-2E68-55A052F155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A176C9-98F0-9C67-27BD-F9F170DFBD2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2F1DAF1-0ABD-57FA-7529-DBDFC3835B76}"/>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在明确“硬件软件协同验证”的理念和技术路径的选择之后，我们自然会问：如何将这些想法付诸实践，真正地将软件社区的力量引入芯片验证呢？为此，我们创建了“万众一芯”社区。</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“万众一芯”就是我们对于建设芯片验证社区的一次尝试，也是采用开源众包的模式进行芯片验证的一次探索。目前，我们基于高性能 </a:t>
            </a:r>
            <a:r>
              <a:rPr lang="en" altLang="zh-CN" sz="1200" b="0" i="0" u="none" strike="noStrike" kern="1200" dirty="0">
                <a:solidFill>
                  <a:schemeClr val="tx1"/>
                </a:solidFill>
                <a:effectLst/>
                <a:latin typeface="+mn-lt"/>
                <a:ea typeface="+mn-ea"/>
                <a:cs typeface="+mn-cs"/>
              </a:rPr>
              <a:t>RISC-V </a:t>
            </a:r>
            <a:r>
              <a:rPr lang="zh-CN" altLang="en-US" sz="1200" b="0" i="0" u="none" strike="noStrike" kern="1200" dirty="0">
                <a:solidFill>
                  <a:schemeClr val="tx1"/>
                </a:solidFill>
                <a:effectLst/>
                <a:latin typeface="+mn-lt"/>
                <a:ea typeface="+mn-ea"/>
                <a:cs typeface="+mn-cs"/>
              </a:rPr>
              <a:t>处理器核“香山”，进行芯片验证众包活动。</a:t>
            </a:r>
          </a:p>
          <a:p>
            <a:endParaRPr lang="zh-CN" altLang="en-US" dirty="0"/>
          </a:p>
        </p:txBody>
      </p:sp>
    </p:spTree>
    <p:extLst>
      <p:ext uri="{BB962C8B-B14F-4D97-AF65-F5344CB8AC3E}">
        <p14:creationId xmlns:p14="http://schemas.microsoft.com/office/powerpoint/2010/main" val="1730105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11694-3784-160E-238E-DC3F74AB6E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7DDAB5-505A-2BFA-7EA0-641A91E4E1F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A065105-D44F-B10E-0930-66654CC77FDB}"/>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到目前为止，我们已经发布了 </a:t>
            </a:r>
            <a:r>
              <a:rPr lang="en-US" altLang="zh-CN" sz="1200" b="0" i="0" u="none" strike="noStrike" kern="1200" dirty="0">
                <a:solidFill>
                  <a:schemeClr val="tx1"/>
                </a:solidFill>
                <a:effectLst/>
                <a:latin typeface="+mn-lt"/>
                <a:ea typeface="+mn-ea"/>
                <a:cs typeface="+mn-cs"/>
              </a:rPr>
              <a:t>7 </a:t>
            </a:r>
            <a:r>
              <a:rPr lang="zh-CN" altLang="en-US" sz="1200" b="0" i="0" u="none" strike="noStrike" kern="1200" dirty="0">
                <a:solidFill>
                  <a:schemeClr val="tx1"/>
                </a:solidFill>
                <a:effectLst/>
                <a:latin typeface="+mn-lt"/>
                <a:ea typeface="+mn-ea"/>
                <a:cs typeface="+mn-cs"/>
              </a:rPr>
              <a:t>期模块验证的众包活动，</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期 </a:t>
            </a:r>
            <a:r>
              <a:rPr lang="en" altLang="zh-CN" sz="1200" b="0" i="0" u="none" strike="noStrike" kern="1200" dirty="0">
                <a:solidFill>
                  <a:schemeClr val="tx1"/>
                </a:solidFill>
                <a:effectLst/>
                <a:latin typeface="+mn-lt"/>
                <a:ea typeface="+mn-ea"/>
                <a:cs typeface="+mn-cs"/>
              </a:rPr>
              <a:t>Bug </a:t>
            </a:r>
            <a:r>
              <a:rPr lang="zh-CN" altLang="en-US" sz="1200" b="0" i="0" u="none" strike="noStrike" kern="1200" dirty="0">
                <a:solidFill>
                  <a:schemeClr val="tx1"/>
                </a:solidFill>
                <a:effectLst/>
                <a:latin typeface="+mn-lt"/>
                <a:ea typeface="+mn-ea"/>
                <a:cs typeface="+mn-cs"/>
              </a:rPr>
              <a:t>复现活动以及新手任务。在今年发布的活动中，我们吸引了</a:t>
            </a:r>
            <a:r>
              <a:rPr lang="en-US" altLang="zh-CN" sz="1200" b="0" i="0" u="none" strike="noStrike" kern="1200" dirty="0">
                <a:solidFill>
                  <a:schemeClr val="tx1"/>
                </a:solidFill>
                <a:effectLst/>
                <a:latin typeface="+mn-lt"/>
                <a:ea typeface="+mn-ea"/>
                <a:cs typeface="+mn-cs"/>
              </a:rPr>
              <a:t>51</a:t>
            </a:r>
            <a:r>
              <a:rPr lang="zh-CN" altLang="en-US" sz="1200" b="0" i="0" u="none" strike="noStrike" kern="1200" dirty="0">
                <a:solidFill>
                  <a:schemeClr val="tx1"/>
                </a:solidFill>
                <a:effectLst/>
                <a:latin typeface="+mn-lt"/>
                <a:ea typeface="+mn-ea"/>
                <a:cs typeface="+mn-cs"/>
              </a:rPr>
              <a:t>位不同背景的参与者。</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此外，万众一芯今年还在开源之夏和</a:t>
            </a:r>
            <a:r>
              <a:rPr lang="en" altLang="zh-CN" sz="1200" b="0" i="0" u="none" strike="noStrike" kern="1200" dirty="0">
                <a:solidFill>
                  <a:schemeClr val="tx1"/>
                </a:solidFill>
                <a:effectLst/>
                <a:latin typeface="+mn-lt"/>
                <a:ea typeface="+mn-ea"/>
                <a:cs typeface="+mn-cs"/>
              </a:rPr>
              <a:t>GLCC</a:t>
            </a:r>
            <a:r>
              <a:rPr lang="zh-CN" altLang="en-US" sz="1200" b="0" i="0" u="none" strike="noStrike" kern="1200" dirty="0">
                <a:solidFill>
                  <a:schemeClr val="tx1"/>
                </a:solidFill>
                <a:effectLst/>
                <a:latin typeface="+mn-lt"/>
                <a:ea typeface="+mn-ea"/>
                <a:cs typeface="+mn-cs"/>
              </a:rPr>
              <a:t>分别发布了</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个项目和</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个课题，邀请到广大高校的同学们参与验证众包中。</a:t>
            </a:r>
          </a:p>
        </p:txBody>
      </p:sp>
    </p:spTree>
    <p:extLst>
      <p:ext uri="{BB962C8B-B14F-4D97-AF65-F5344CB8AC3E}">
        <p14:creationId xmlns:p14="http://schemas.microsoft.com/office/powerpoint/2010/main" val="252184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DCD90-AA6B-6E66-92F9-D66F8066D7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B27787-9733-C197-431B-7E8D60FB184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CF45626-0483-102B-0B5A-CB7D23B2B7C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96298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大家好，我是来自中科院计算所的硕士研究生王俊越，很荣幸能代表万众一芯社区进行一次 </a:t>
            </a:r>
            <a:r>
              <a:rPr kumimoji="1" lang="en-US" altLang="zh-CN" dirty="0"/>
              <a:t>Tutorial</a:t>
            </a:r>
            <a:r>
              <a:rPr kumimoji="1" lang="zh-CN" altLang="en-US" dirty="0"/>
              <a:t>。</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41523-3585-24EF-E739-1A0A7672D2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4664C2-D9BB-1581-0ACF-628E29F0847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81A6250-E5A2-2FE4-5ED1-0C72D57C5F5B}"/>
              </a:ext>
            </a:extLst>
          </p:cNvPr>
          <p:cNvSpPr>
            <a:spLocks noGrp="1"/>
          </p:cNvSpPr>
          <p:nvPr>
            <p:ph type="body" idx="3"/>
          </p:nvPr>
        </p:nvSpPr>
        <p:spPr/>
        <p:txBody>
          <a:bodyPr/>
          <a:lstStyle/>
          <a:p>
            <a:r>
              <a:rPr lang="zh-CN" altLang="en-US" dirty="0"/>
              <a:t>在工具建设上，我们开发了多语言转换工具 </a:t>
            </a:r>
            <a:r>
              <a:rPr lang="en" altLang="zh-CN" b="1" dirty="0"/>
              <a:t>Picker</a:t>
            </a:r>
            <a:r>
              <a:rPr lang="zh-CN" altLang="en-US" b="0" dirty="0"/>
              <a:t>，它是实现用编程语言</a:t>
            </a:r>
            <a:r>
              <a:rPr lang="zh-CN" altLang="en-US" dirty="0"/>
              <a:t>验证硬件的基础</a:t>
            </a:r>
            <a:r>
              <a:rPr lang="zh-CN" altLang="en" dirty="0"/>
              <a:t>。</a:t>
            </a:r>
            <a:endParaRPr lang="en-US" altLang="zh-CN" dirty="0"/>
          </a:p>
          <a:p>
            <a:endParaRPr lang="en-US" altLang="zh-CN" dirty="0"/>
          </a:p>
          <a:p>
            <a:r>
              <a:rPr lang="zh-CN" altLang="en-US" dirty="0"/>
              <a:t>同时，我们利用 </a:t>
            </a:r>
            <a:r>
              <a:rPr lang="en" altLang="zh-CN" dirty="0"/>
              <a:t>Python </a:t>
            </a:r>
            <a:r>
              <a:rPr lang="zh-CN" altLang="en-US" dirty="0"/>
              <a:t>的丰富生态和低门槛，尝试将软件生态融入到芯片验证中，并据此打造了基于 </a:t>
            </a:r>
            <a:r>
              <a:rPr lang="en" altLang="zh-CN" dirty="0" err="1"/>
              <a:t>Pytest</a:t>
            </a:r>
            <a:r>
              <a:rPr lang="en" altLang="zh-CN" dirty="0"/>
              <a:t> </a:t>
            </a:r>
            <a:r>
              <a:rPr lang="zh-CN" altLang="en-US" dirty="0"/>
              <a:t>的验证框架 </a:t>
            </a:r>
            <a:r>
              <a:rPr lang="en" altLang="zh-CN" b="1" dirty="0"/>
              <a:t>Toffee</a:t>
            </a:r>
            <a:r>
              <a:rPr lang="zh-CN" altLang="en" dirty="0"/>
              <a:t>、</a:t>
            </a:r>
            <a:r>
              <a:rPr lang="zh-CN" altLang="en-US" dirty="0"/>
              <a:t>交互式</a:t>
            </a:r>
            <a:r>
              <a:rPr lang="en" altLang="zh-CN" dirty="0"/>
              <a:t>IP</a:t>
            </a:r>
            <a:r>
              <a:rPr lang="zh-CN" altLang="en-US" dirty="0"/>
              <a:t>核调试器 </a:t>
            </a:r>
            <a:r>
              <a:rPr lang="en" altLang="zh-CN" b="1" dirty="0"/>
              <a:t>XS-PDB</a:t>
            </a:r>
            <a:r>
              <a:rPr lang="zh-CN" altLang="en" dirty="0"/>
              <a:t>，</a:t>
            </a:r>
            <a:r>
              <a:rPr lang="zh-CN" altLang="en-US" dirty="0"/>
              <a:t>以及基于大模型的验证 </a:t>
            </a:r>
            <a:r>
              <a:rPr lang="en" altLang="zh-CN" dirty="0"/>
              <a:t>Agent </a:t>
            </a:r>
            <a:r>
              <a:rPr lang="en" altLang="zh-CN" b="1" dirty="0" err="1"/>
              <a:t>UCAgent</a:t>
            </a:r>
            <a:r>
              <a:rPr lang="zh-CN" altLang="en" dirty="0"/>
              <a:t>。</a:t>
            </a: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936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35B73-61C1-616C-B38D-368BD6F7C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2213EA-E0C8-DAC6-1F04-D565C380089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3FB1929-7EB4-2D89-29F2-20F08C55D807}"/>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Picker</a:t>
            </a:r>
            <a:r>
              <a:rPr lang="zh-CN" altLang="en-US" sz="1200" b="0" i="0" u="none" strike="noStrike" kern="1200" dirty="0">
                <a:solidFill>
                  <a:schemeClr val="tx1"/>
                </a:solidFill>
                <a:effectLst/>
                <a:latin typeface="+mn-lt"/>
                <a:ea typeface="+mn-ea"/>
                <a:cs typeface="+mn-cs"/>
              </a:rPr>
              <a:t> 可以将 </a:t>
            </a:r>
            <a:r>
              <a:rPr lang="en" altLang="zh-CN" sz="1200" b="0" i="0" u="none" strike="noStrike" kern="1200" dirty="0">
                <a:solidFill>
                  <a:schemeClr val="tx1"/>
                </a:solidFill>
                <a:effectLst/>
                <a:latin typeface="+mn-lt"/>
                <a:ea typeface="+mn-ea"/>
                <a:cs typeface="+mn-cs"/>
              </a:rPr>
              <a:t>RTL </a:t>
            </a:r>
            <a:r>
              <a:rPr lang="zh-CN" altLang="en-US" sz="1200" b="0" i="0" u="none" strike="noStrike" kern="1200" dirty="0">
                <a:solidFill>
                  <a:schemeClr val="tx1"/>
                </a:solidFill>
                <a:effectLst/>
                <a:latin typeface="+mn-lt"/>
                <a:ea typeface="+mn-ea"/>
                <a:cs typeface="+mn-cs"/>
              </a:rPr>
              <a:t>转换为高级编程语言</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它采用“软件驱动”验证的方法，支持使用</a:t>
            </a:r>
            <a:r>
              <a:rPr lang="en" altLang="zh-CN" sz="1200" b="0" i="0" u="none" strike="noStrike" kern="1200" dirty="0">
                <a:solidFill>
                  <a:schemeClr val="tx1"/>
                </a:solidFill>
                <a:effectLst/>
                <a:latin typeface="+mn-lt"/>
                <a:ea typeface="+mn-ea"/>
                <a:cs typeface="+mn-cs"/>
              </a:rPr>
              <a:t>Python/Java/Go</a:t>
            </a:r>
            <a:r>
              <a:rPr lang="zh-CN" altLang="en-US" sz="1200" b="0" i="0" u="none" strike="noStrike" kern="1200" dirty="0">
                <a:solidFill>
                  <a:schemeClr val="tx1"/>
                </a:solidFill>
                <a:effectLst/>
                <a:latin typeface="+mn-lt"/>
                <a:ea typeface="+mn-ea"/>
                <a:cs typeface="+mn-cs"/>
              </a:rPr>
              <a:t>编写芯片单元测试用例，同时兼容传统</a:t>
            </a:r>
            <a:r>
              <a:rPr lang="en" altLang="zh-CN" sz="1200" b="0" i="0" u="none" strike="noStrike" kern="1200" dirty="0">
                <a:solidFill>
                  <a:schemeClr val="tx1"/>
                </a:solidFill>
                <a:effectLst/>
                <a:latin typeface="+mn-lt"/>
                <a:ea typeface="+mn-ea"/>
                <a:cs typeface="+mn-cs"/>
              </a:rPr>
              <a:t>UVM</a:t>
            </a:r>
            <a:r>
              <a:rPr lang="zh-CN" altLang="en-US" sz="1200" b="0" i="0" u="none" strike="noStrike" kern="1200" dirty="0">
                <a:solidFill>
                  <a:schemeClr val="tx1"/>
                </a:solidFill>
                <a:effectLst/>
                <a:latin typeface="+mn-lt"/>
                <a:ea typeface="+mn-ea"/>
                <a:cs typeface="+mn-cs"/>
              </a:rPr>
              <a:t>验证框架。</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最终生成的结果</a:t>
            </a:r>
            <a:r>
              <a:rPr lang="zh-CN" altLang="en-US" dirty="0">
                <a:latin typeface="Calibri" panose="020F0502020204030204" pitchFamily="34" charset="0"/>
                <a:ea typeface="Calibri" panose="020F0502020204030204" pitchFamily="34" charset="0"/>
                <a:cs typeface="Calibri" panose="020F0502020204030204" pitchFamily="34" charset="0"/>
              </a:rPr>
              <a:t>以库或模块的方式存在，与对应编程语言的测试环境相兼容</a:t>
            </a:r>
            <a:r>
              <a:rPr lang="zh-CN" altLang="en-US" sz="1200" b="0" i="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zh-CN" altLang="en-US" sz="1200" b="0" i="0" u="none" strike="noStrike" kern="1200" dirty="0">
                <a:solidFill>
                  <a:schemeClr val="tx1"/>
                </a:solidFill>
                <a:effectLst/>
                <a:latin typeface="+mn-lt"/>
                <a:ea typeface="+mn-ea"/>
                <a:cs typeface="+mn-cs"/>
              </a:rPr>
              <a:t>让软件工程师也可以参与芯片验证。</a:t>
            </a:r>
            <a:endParaRPr lang="zh-CN" altLang="en-US" dirty="0"/>
          </a:p>
        </p:txBody>
      </p:sp>
    </p:spTree>
    <p:extLst>
      <p:ext uri="{BB962C8B-B14F-4D97-AF65-F5344CB8AC3E}">
        <p14:creationId xmlns:p14="http://schemas.microsoft.com/office/powerpoint/2010/main" val="1563114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7E680-BEC9-BCA1-C584-4632A7B7D7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13CB4-7D21-A729-661A-2B5C260F5C8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3CF82CC-426D-095A-07B0-1A872EEEEB24}"/>
              </a:ext>
            </a:extLst>
          </p:cNvPr>
          <p:cNvSpPr>
            <a:spLocks noGrp="1"/>
          </p:cNvSpPr>
          <p:nvPr>
            <p:ph type="body" idx="3"/>
          </p:nvPr>
        </p:nvSpPr>
        <p:spPr/>
        <p:txBody>
          <a:bodyPr/>
          <a:lstStyle/>
          <a:p>
            <a:r>
              <a:rPr lang="en" altLang="zh-CN" sz="1200" b="0" i="0" u="none" strike="noStrike" kern="1200" dirty="0">
                <a:solidFill>
                  <a:schemeClr val="tx1"/>
                </a:solidFill>
                <a:effectLst/>
                <a:latin typeface="+mn-lt"/>
                <a:ea typeface="+mn-ea"/>
                <a:cs typeface="+mn-cs"/>
              </a:rPr>
              <a:t>Toffee </a:t>
            </a:r>
            <a:r>
              <a:rPr lang="zh-CN" altLang="en-US" sz="1200" b="0" i="0" u="none" strike="noStrike" kern="1200" dirty="0">
                <a:solidFill>
                  <a:schemeClr val="tx1"/>
                </a:solidFill>
                <a:effectLst/>
                <a:latin typeface="+mn-lt"/>
                <a:ea typeface="+mn-ea"/>
                <a:cs typeface="+mn-cs"/>
              </a:rPr>
              <a:t>就是一款基于 </a:t>
            </a:r>
            <a:r>
              <a:rPr lang="en" altLang="zh-CN" sz="1200" b="0" i="0" u="none" strike="noStrike" kern="1200" dirty="0">
                <a:solidFill>
                  <a:schemeClr val="tx1"/>
                </a:solidFill>
                <a:effectLst/>
                <a:latin typeface="+mn-lt"/>
                <a:ea typeface="+mn-ea"/>
                <a:cs typeface="+mn-cs"/>
              </a:rPr>
              <a:t>Python </a:t>
            </a:r>
            <a:r>
              <a:rPr lang="zh-CN" altLang="en-US" sz="1200" b="0" i="0" u="none" strike="noStrike" kern="1200" dirty="0">
                <a:solidFill>
                  <a:schemeClr val="tx1"/>
                </a:solidFill>
                <a:effectLst/>
                <a:latin typeface="+mn-lt"/>
                <a:ea typeface="+mn-ea"/>
                <a:cs typeface="+mn-cs"/>
              </a:rPr>
              <a:t>的验证框架，它吸收了 </a:t>
            </a:r>
            <a:r>
              <a:rPr lang="en" altLang="zh-CN" sz="1200" b="0" i="0" u="none" strike="noStrike" kern="1200" dirty="0">
                <a:solidFill>
                  <a:schemeClr val="tx1"/>
                </a:solidFill>
                <a:effectLst/>
                <a:latin typeface="+mn-lt"/>
                <a:ea typeface="+mn-ea"/>
                <a:cs typeface="+mn-cs"/>
              </a:rPr>
              <a:t>UVM </a:t>
            </a:r>
            <a:r>
              <a:rPr lang="zh-CN" altLang="en-US" sz="1200" b="0" i="0" u="none" strike="noStrike" kern="1200" dirty="0">
                <a:solidFill>
                  <a:schemeClr val="tx1"/>
                </a:solidFill>
                <a:effectLst/>
                <a:latin typeface="+mn-lt"/>
                <a:ea typeface="+mn-ea"/>
                <a:cs typeface="+mn-cs"/>
              </a:rPr>
              <a:t>方法学并融合了软件测试框架 </a:t>
            </a:r>
            <a:r>
              <a:rPr lang="en" altLang="zh-CN" sz="1200" b="0" i="0" u="none" strike="noStrike" kern="1200" dirty="0" err="1">
                <a:solidFill>
                  <a:schemeClr val="tx1"/>
                </a:solidFill>
                <a:effectLst/>
                <a:latin typeface="+mn-lt"/>
                <a:ea typeface="+mn-ea"/>
                <a:cs typeface="+mn-cs"/>
              </a:rPr>
              <a:t>Pytest</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的生态，在</a:t>
            </a:r>
            <a:r>
              <a:rPr lang="en" altLang="zh-CN" sz="1200" b="0" i="0" u="none" strike="noStrike" kern="1200" dirty="0">
                <a:solidFill>
                  <a:schemeClr val="tx1"/>
                </a:solidFill>
                <a:effectLst/>
                <a:latin typeface="+mn-lt"/>
                <a:ea typeface="+mn-ea"/>
                <a:cs typeface="+mn-cs"/>
              </a:rPr>
              <a:t>Picker</a:t>
            </a:r>
            <a:r>
              <a:rPr lang="zh-CN" altLang="en-US" sz="1200" b="0" i="0" u="none" strike="noStrike" kern="1200" dirty="0">
                <a:solidFill>
                  <a:schemeClr val="tx1"/>
                </a:solidFill>
                <a:effectLst/>
                <a:latin typeface="+mn-lt"/>
                <a:ea typeface="+mn-ea"/>
                <a:cs typeface="+mn-cs"/>
              </a:rPr>
              <a:t>生成的软件包之上提供更加高级的验证特性。</a:t>
            </a:r>
          </a:p>
          <a:p>
            <a:endParaRPr lang="en-US" altLang="zh-CN" dirty="0"/>
          </a:p>
          <a:p>
            <a:r>
              <a:rPr lang="zh-CN" altLang="en-US" dirty="0"/>
              <a:t>现在展示的是用 </a:t>
            </a:r>
            <a:r>
              <a:rPr lang="en-US" altLang="zh-CN" dirty="0" err="1"/>
              <a:t>pytest</a:t>
            </a:r>
            <a:r>
              <a:rPr lang="zh-CN" altLang="en-US" dirty="0"/>
              <a:t> 运行果壳 </a:t>
            </a:r>
            <a:r>
              <a:rPr lang="en-US" altLang="zh-CN" dirty="0"/>
              <a:t>Cache</a:t>
            </a:r>
            <a:r>
              <a:rPr lang="zh-CN" altLang="en-US" dirty="0"/>
              <a:t> 的验证代码，在运行完测试用例后，打开验证报告进行查看。</a:t>
            </a:r>
          </a:p>
        </p:txBody>
      </p:sp>
    </p:spTree>
    <p:extLst>
      <p:ext uri="{BB962C8B-B14F-4D97-AF65-F5344CB8AC3E}">
        <p14:creationId xmlns:p14="http://schemas.microsoft.com/office/powerpoint/2010/main" val="4243753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AD1E-4937-F45C-344B-7EC6232830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B208FC-64DF-5A73-8CFD-34C3C506890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5DEC080-FBC7-AEE9-D113-8E85E709829D}"/>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err="1">
                <a:solidFill>
                  <a:schemeClr val="tx1"/>
                </a:solidFill>
                <a:effectLst/>
                <a:latin typeface="+mn-lt"/>
                <a:ea typeface="+mn-ea"/>
                <a:cs typeface="+mn-cs"/>
              </a:rPr>
              <a:t>XSPdb</a:t>
            </a:r>
            <a:r>
              <a:rPr lang="zh-CN" altLang="en-US" sz="1200" b="0" i="0" u="none" strike="noStrike" kern="1200" dirty="0">
                <a:solidFill>
                  <a:schemeClr val="tx1"/>
                </a:solidFill>
                <a:effectLst/>
                <a:latin typeface="+mn-lt"/>
                <a:ea typeface="+mn-ea"/>
                <a:cs typeface="+mn-cs"/>
              </a:rPr>
              <a:t>是基于</a:t>
            </a:r>
            <a:r>
              <a:rPr lang="en" altLang="zh-CN" sz="1200" b="0" i="0" u="none" strike="noStrike" kern="1200" dirty="0">
                <a:solidFill>
                  <a:schemeClr val="tx1"/>
                </a:solidFill>
                <a:effectLst/>
                <a:latin typeface="+mn-lt"/>
                <a:ea typeface="+mn-ea"/>
                <a:cs typeface="+mn-cs"/>
              </a:rPr>
              <a:t>Python </a:t>
            </a:r>
            <a:r>
              <a:rPr lang="en" altLang="zh-CN" sz="1200" b="0" i="0" u="none" strike="noStrike" kern="1200" dirty="0" err="1">
                <a:solidFill>
                  <a:schemeClr val="tx1"/>
                </a:solidFill>
                <a:effectLst/>
                <a:latin typeface="+mn-lt"/>
                <a:ea typeface="+mn-ea"/>
                <a:cs typeface="+mn-cs"/>
              </a:rPr>
              <a:t>pdb</a:t>
            </a:r>
            <a:r>
              <a:rPr lang="zh-CN" altLang="en-US" sz="1200" b="0" i="0" u="none" strike="noStrike" kern="1200" dirty="0">
                <a:solidFill>
                  <a:schemeClr val="tx1"/>
                </a:solidFill>
                <a:effectLst/>
                <a:latin typeface="+mn-lt"/>
                <a:ea typeface="+mn-ea"/>
                <a:cs typeface="+mn-cs"/>
              </a:rPr>
              <a:t>调试器构建的</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RISC-V IP</a:t>
            </a:r>
            <a:r>
              <a:rPr lang="zh-CN" altLang="en-US" sz="1200" b="0" i="0" u="none" strike="noStrike" kern="1200" dirty="0">
                <a:solidFill>
                  <a:schemeClr val="tx1"/>
                </a:solidFill>
                <a:effectLst/>
                <a:latin typeface="+mn-lt"/>
                <a:ea typeface="+mn-ea"/>
                <a:cs typeface="+mn-cs"/>
              </a:rPr>
              <a:t>调试工具，目前针对香山核的</a:t>
            </a:r>
            <a:r>
              <a:rPr lang="en" altLang="zh-CN" sz="1200" b="0" i="0" u="none" strike="noStrike" kern="1200" dirty="0" err="1">
                <a:solidFill>
                  <a:schemeClr val="tx1"/>
                </a:solidFill>
                <a:effectLst/>
                <a:latin typeface="+mn-lt"/>
                <a:ea typeface="+mn-ea"/>
                <a:cs typeface="+mn-cs"/>
              </a:rPr>
              <a:t>difftest</a:t>
            </a:r>
            <a:r>
              <a:rPr lang="zh-CN" altLang="en-US" sz="1200" b="0" i="0" u="none" strike="noStrike" kern="1200" dirty="0">
                <a:solidFill>
                  <a:schemeClr val="tx1"/>
                </a:solidFill>
                <a:effectLst/>
                <a:latin typeface="+mn-lt"/>
                <a:ea typeface="+mn-ea"/>
                <a:cs typeface="+mn-cs"/>
              </a:rPr>
              <a:t>接口进行了定制。实现了在系统级的验证层次中，提供类似</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GDB</a:t>
            </a:r>
            <a:r>
              <a:rPr lang="zh-CN" altLang="en-US" sz="1200" b="0" i="0" u="none" strike="noStrike" kern="1200" dirty="0">
                <a:solidFill>
                  <a:schemeClr val="tx1"/>
                </a:solidFill>
                <a:effectLst/>
                <a:latin typeface="+mn-lt"/>
                <a:ea typeface="+mn-ea"/>
                <a:cs typeface="+mn-cs"/>
              </a:rPr>
              <a:t> 的交互式调试能力。</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它集成了波形开关、自动化脚本回放，系统快照的保存与恢复等功能，也支持反汇编解析、断点触发、寄存器和内存可视化等功能。</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现在演示的是用 </a:t>
            </a:r>
            <a:r>
              <a:rPr lang="en-US" altLang="zh-CN" sz="1200" b="0" i="0" u="none" strike="noStrike" kern="1200" dirty="0">
                <a:solidFill>
                  <a:schemeClr val="tx1"/>
                </a:solidFill>
                <a:effectLst/>
                <a:latin typeface="+mn-lt"/>
                <a:ea typeface="+mn-ea"/>
                <a:cs typeface="+mn-cs"/>
              </a:rPr>
              <a:t>XS-PDB</a:t>
            </a:r>
            <a:r>
              <a:rPr lang="zh-CN" altLang="en-US" sz="1200" b="0" i="0" u="none" strike="noStrike" kern="1200" dirty="0">
                <a:solidFill>
                  <a:schemeClr val="tx1"/>
                </a:solidFill>
                <a:effectLst/>
                <a:latin typeface="+mn-lt"/>
                <a:ea typeface="+mn-ea"/>
                <a:cs typeface="+mn-cs"/>
              </a:rPr>
              <a:t> 对香山核进行可视化调试</a:t>
            </a:r>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16273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836C6-65C0-AA56-5CC2-F07A4B3281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DD763D-11D2-4B2A-1B63-F48D3B005A8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858B80A-D668-95BE-CC51-00C7CE513F6F}"/>
              </a:ext>
            </a:extLst>
          </p:cNvPr>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err="1">
                <a:solidFill>
                  <a:schemeClr val="tx1"/>
                </a:solidFill>
                <a:effectLst/>
                <a:latin typeface="+mn-lt"/>
                <a:ea typeface="+mn-ea"/>
                <a:cs typeface="+mn-cs"/>
              </a:rPr>
              <a:t>UCAgent</a:t>
            </a:r>
            <a:r>
              <a:rPr lang="zh-CN" altLang="en-US" sz="1200" b="0" i="0" u="none" strike="noStrike" kern="1200" dirty="0">
                <a:solidFill>
                  <a:schemeClr val="tx1"/>
                </a:solidFill>
                <a:effectLst/>
                <a:latin typeface="+mn-lt"/>
                <a:ea typeface="+mn-ea"/>
                <a:cs typeface="+mn-cs"/>
              </a:rPr>
              <a:t> 是自动化进行模块级验证的 </a:t>
            </a:r>
            <a:r>
              <a:rPr lang="en-US" altLang="zh-CN" sz="1200" b="0" i="0" u="none" strike="noStrike" kern="1200" dirty="0">
                <a:solidFill>
                  <a:schemeClr val="tx1"/>
                </a:solidFill>
                <a:effectLst/>
                <a:latin typeface="+mn-lt"/>
                <a:ea typeface="+mn-ea"/>
                <a:cs typeface="+mn-cs"/>
              </a:rPr>
              <a:t>AI</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Agent</a:t>
            </a:r>
            <a:r>
              <a:rPr lang="zh-CN" altLang="en-US" sz="1200" b="0" i="0" u="none" strike="noStrike" kern="1200" dirty="0">
                <a:solidFill>
                  <a:schemeClr val="tx1"/>
                </a:solidFill>
                <a:effectLst/>
                <a:latin typeface="+mn-lt"/>
                <a:ea typeface="+mn-ea"/>
                <a:cs typeface="+mn-cs"/>
              </a:rPr>
              <a:t> 工具。</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err="1">
                <a:solidFill>
                  <a:schemeClr val="tx1"/>
                </a:solidFill>
                <a:effectLst/>
                <a:latin typeface="+mn-lt"/>
                <a:ea typeface="+mn-ea"/>
                <a:cs typeface="+mn-cs"/>
              </a:rPr>
              <a:t>UCAgent</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会先去理解任务需求，然后根据设计规范进行功能点与测试点的拆分，之后会在根据</a:t>
            </a:r>
            <a:r>
              <a:rPr lang="en-US" altLang="zh-CN" sz="1200" b="0" i="0" u="none" strike="noStrike" kern="1200" dirty="0">
                <a:solidFill>
                  <a:schemeClr val="tx1"/>
                </a:solidFill>
                <a:effectLst/>
                <a:latin typeface="+mn-lt"/>
                <a:ea typeface="+mn-ea"/>
                <a:cs typeface="+mn-cs"/>
              </a:rPr>
              <a:t> Picker </a:t>
            </a:r>
            <a:r>
              <a:rPr lang="zh-CN" altLang="en-US" sz="1200" b="0" i="0" u="none" strike="noStrike" kern="1200" dirty="0">
                <a:solidFill>
                  <a:schemeClr val="tx1"/>
                </a:solidFill>
                <a:effectLst/>
                <a:latin typeface="+mn-lt"/>
                <a:ea typeface="+mn-ea"/>
                <a:cs typeface="+mn-cs"/>
              </a:rPr>
              <a:t>生成的软件包，生成基于 </a:t>
            </a:r>
            <a:r>
              <a:rPr lang="en-US" altLang="zh-CN" sz="1200" b="0" i="0" u="none" strike="noStrike" kern="1200" dirty="0">
                <a:solidFill>
                  <a:schemeClr val="tx1"/>
                </a:solidFill>
                <a:effectLst/>
                <a:latin typeface="+mn-lt"/>
                <a:ea typeface="+mn-ea"/>
                <a:cs typeface="+mn-cs"/>
              </a:rPr>
              <a:t>Toffee </a:t>
            </a:r>
            <a:r>
              <a:rPr lang="zh-CN" altLang="en-US" sz="1200" b="0" i="0" u="none" strike="noStrike" kern="1200" dirty="0">
                <a:solidFill>
                  <a:schemeClr val="tx1"/>
                </a:solidFill>
                <a:effectLst/>
                <a:latin typeface="+mn-lt"/>
                <a:ea typeface="+mn-ea"/>
                <a:cs typeface="+mn-cs"/>
              </a:rPr>
              <a:t>构建的验证环境，最终生成测试用例并运行。</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图中展示的是在对一个存在错误的 </a:t>
            </a:r>
            <a:r>
              <a:rPr lang="en" altLang="zh-CN" sz="1200" b="0" i="0" u="none" strike="noStrike" kern="1200" dirty="0">
                <a:solidFill>
                  <a:schemeClr val="tx1"/>
                </a:solidFill>
                <a:effectLst/>
                <a:latin typeface="+mn-lt"/>
                <a:ea typeface="+mn-ea"/>
                <a:cs typeface="+mn-cs"/>
              </a:rPr>
              <a:t>Adder </a:t>
            </a:r>
            <a:r>
              <a:rPr lang="zh-CN" altLang="en-US" sz="1200" b="0" i="0" u="none" strike="noStrike" kern="1200" dirty="0">
                <a:solidFill>
                  <a:schemeClr val="tx1"/>
                </a:solidFill>
                <a:effectLst/>
                <a:latin typeface="+mn-lt"/>
                <a:ea typeface="+mn-ea"/>
                <a:cs typeface="+mn-cs"/>
              </a:rPr>
              <a:t>进行验证，我们可以在左上角看到</a:t>
            </a:r>
            <a:r>
              <a:rPr lang="en-US" altLang="zh-CN" sz="1200" b="0" i="0" u="none" strike="noStrike" kern="1200" dirty="0">
                <a:solidFill>
                  <a:schemeClr val="tx1"/>
                </a:solidFill>
                <a:effectLst/>
                <a:latin typeface="+mn-lt"/>
                <a:ea typeface="+mn-ea"/>
                <a:cs typeface="+mn-cs"/>
              </a:rPr>
              <a:t> Agent </a:t>
            </a:r>
            <a:r>
              <a:rPr lang="zh-CN" altLang="en-US" sz="1200" b="0" i="0" u="none" strike="noStrike" kern="1200" dirty="0">
                <a:solidFill>
                  <a:schemeClr val="tx1"/>
                </a:solidFill>
                <a:effectLst/>
                <a:latin typeface="+mn-lt"/>
                <a:ea typeface="+mn-ea"/>
                <a:cs typeface="+mn-cs"/>
              </a:rPr>
              <a:t>具体的验证步骤，以及读到的文件。</a:t>
            </a:r>
          </a:p>
          <a:p>
            <a:endParaRPr lang="en-US" altLang="zh-CN" dirty="0"/>
          </a:p>
          <a:p>
            <a:r>
              <a:rPr lang="zh-CN" altLang="en-US" dirty="0"/>
              <a:t>现在为止，我们测试过一些较小的模块并取得了不错的效果，后续还会测试一些更大的模块，所以整个项目会晚一些公开。</a:t>
            </a:r>
          </a:p>
        </p:txBody>
      </p:sp>
    </p:spTree>
    <p:extLst>
      <p:ext uri="{BB962C8B-B14F-4D97-AF65-F5344CB8AC3E}">
        <p14:creationId xmlns:p14="http://schemas.microsoft.com/office/powerpoint/2010/main" val="1319319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E37DD-16D4-9420-9C79-1561CD94BC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99B348-7950-2530-1C7F-45CBF6F98D4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A98284-EC82-5CC5-1257-E2AEEC556B7A}"/>
              </a:ext>
            </a:extLst>
          </p:cNvPr>
          <p:cNvSpPr>
            <a:spLocks noGrp="1"/>
          </p:cNvSpPr>
          <p:nvPr>
            <p:ph type="body" idx="3"/>
          </p:nvPr>
        </p:nvSpPr>
        <p:spPr/>
        <p:txBody>
          <a:bodyPr/>
          <a:lstStyle/>
          <a:p>
            <a:r>
              <a:rPr lang="zh-CN" altLang="en-US" dirty="0"/>
              <a:t>接下来进入工具演示环节，相关示例代码和运行环境的 </a:t>
            </a:r>
            <a:r>
              <a:rPr lang="en-US" altLang="zh-CN" dirty="0"/>
              <a:t>Docker</a:t>
            </a:r>
            <a:r>
              <a:rPr lang="zh-CN" altLang="en-US" dirty="0"/>
              <a:t> 镜像就在这个 </a:t>
            </a:r>
            <a:r>
              <a:rPr lang="en-US" altLang="zh-CN" dirty="0"/>
              <a:t>GitHub</a:t>
            </a:r>
            <a:r>
              <a:rPr lang="zh-CN" altLang="en-US" dirty="0"/>
              <a:t> 链接里，大家可以也可以扫描右边的二维码打开。</a:t>
            </a:r>
            <a:endParaRPr lang="en-US" altLang="zh-CN" dirty="0"/>
          </a:p>
          <a:p>
            <a:endParaRPr lang="en-US" altLang="zh-CN" dirty="0"/>
          </a:p>
          <a:p>
            <a:r>
              <a:rPr lang="zh-CN" altLang="en-US" dirty="0"/>
              <a:t>接下来，我们先会通过一个加法器的例子，展示如何通过</a:t>
            </a:r>
            <a:r>
              <a:rPr lang="en-US" altLang="zh-CN" dirty="0"/>
              <a:t> Picker</a:t>
            </a:r>
            <a:r>
              <a:rPr lang="zh-CN" altLang="en-US" dirty="0"/>
              <a:t> 生成一个 </a:t>
            </a:r>
            <a:r>
              <a:rPr lang="en-US" altLang="zh-CN" dirty="0"/>
              <a:t>Python</a:t>
            </a:r>
            <a:r>
              <a:rPr lang="zh-CN" altLang="en-US" dirty="0"/>
              <a:t> 包，然后在此基础上编写测试用例并演示验证的流程。</a:t>
            </a:r>
            <a:endParaRPr lang="en-US" altLang="zh-CN" dirty="0"/>
          </a:p>
          <a:p>
            <a:endParaRPr lang="en-US" altLang="zh-CN" dirty="0"/>
          </a:p>
          <a:p>
            <a:r>
              <a:rPr lang="zh-CN" altLang="en-US" dirty="0"/>
              <a:t>之后，我们再会演示如何通过</a:t>
            </a:r>
            <a:r>
              <a:rPr lang="en-US" altLang="zh-CN" dirty="0"/>
              <a:t> Toffee </a:t>
            </a:r>
            <a:r>
              <a:rPr lang="zh-CN" altLang="en-US" dirty="0"/>
              <a:t>的一些特性，为果壳</a:t>
            </a:r>
            <a:r>
              <a:rPr lang="en-US" altLang="zh-CN" dirty="0"/>
              <a:t> Cache</a:t>
            </a:r>
            <a:r>
              <a:rPr lang="zh-CN" altLang="en-US" dirty="0"/>
              <a:t> 搭建验证平台进行验证。</a:t>
            </a:r>
            <a:endParaRPr lang="en-US" altLang="zh-CN" dirty="0"/>
          </a:p>
          <a:p>
            <a:endParaRPr lang="en-US" altLang="zh-CN" dirty="0"/>
          </a:p>
          <a:p>
            <a:r>
              <a:rPr lang="zh-CN" altLang="en-US" dirty="0"/>
              <a:t>最后，我们会进入香山 </a:t>
            </a:r>
            <a:r>
              <a:rPr lang="en-US" altLang="zh-CN" dirty="0"/>
              <a:t>PDB</a:t>
            </a:r>
            <a:r>
              <a:rPr lang="zh-CN" altLang="en-US" dirty="0"/>
              <a:t> 的交互界面，演示一下如何在系统级对香山核进行可视化调试。</a:t>
            </a:r>
            <a:endParaRPr lang="en-US" altLang="zh-CN" dirty="0"/>
          </a:p>
          <a:p>
            <a:endParaRPr lang="zh-CN" altLang="en-US" dirty="0"/>
          </a:p>
        </p:txBody>
      </p:sp>
    </p:spTree>
    <p:extLst>
      <p:ext uri="{BB962C8B-B14F-4D97-AF65-F5344CB8AC3E}">
        <p14:creationId xmlns:p14="http://schemas.microsoft.com/office/powerpoint/2010/main" val="4064833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E8167-2169-6DDC-60B8-D748E68D3C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FBC7B-8EAF-FC2C-175B-290A32688D0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3953D00-E8DC-097A-D07D-97A4C3D0C82D}"/>
              </a:ext>
            </a:extLst>
          </p:cNvPr>
          <p:cNvSpPr>
            <a:spLocks noGrp="1"/>
          </p:cNvSpPr>
          <p:nvPr>
            <p:ph type="body" idx="3"/>
          </p:nvPr>
        </p:nvSpPr>
        <p:spPr/>
        <p:txBody>
          <a:bodyPr/>
          <a:lstStyle/>
          <a:p>
            <a:r>
              <a:rPr lang="zh-CN" altLang="en-US" dirty="0"/>
              <a:t>在介绍详细内容开始之前，大家先可以拍一下上面</a:t>
            </a:r>
            <a:r>
              <a:rPr lang="en-US" altLang="zh-CN" dirty="0"/>
              <a:t> </a:t>
            </a:r>
            <a:r>
              <a:rPr lang="en-US" altLang="zh-CN" dirty="0" err="1"/>
              <a:t>github</a:t>
            </a:r>
            <a:r>
              <a:rPr lang="en-US" altLang="zh-CN" dirty="0"/>
              <a:t> </a:t>
            </a:r>
            <a:r>
              <a:rPr lang="zh-CN" altLang="en-US" dirty="0"/>
              <a:t>的仓库地址，因为稍后的演示环节大家可以跟着一起做一下。本次 </a:t>
            </a:r>
            <a:r>
              <a:rPr lang="en-US" altLang="zh-CN" dirty="0"/>
              <a:t>Tutorial</a:t>
            </a:r>
            <a:r>
              <a:rPr lang="zh-CN" altLang="en-US" dirty="0"/>
              <a:t> 的 </a:t>
            </a:r>
            <a:r>
              <a:rPr lang="en-US" altLang="zh-CN" dirty="0"/>
              <a:t>PPT</a:t>
            </a:r>
            <a:r>
              <a:rPr lang="zh-CN" altLang="en-US" dirty="0"/>
              <a:t>、后续使用的 </a:t>
            </a:r>
            <a:r>
              <a:rPr lang="en-US" altLang="zh-CN" dirty="0"/>
              <a:t>Docker</a:t>
            </a:r>
            <a:r>
              <a:rPr lang="zh-CN" altLang="en-US" dirty="0"/>
              <a:t> 镜像以及涉及到的相关命令，都会在仓库中出现。</a:t>
            </a:r>
          </a:p>
        </p:txBody>
      </p:sp>
    </p:spTree>
    <p:extLst>
      <p:ext uri="{BB962C8B-B14F-4D97-AF65-F5344CB8AC3E}">
        <p14:creationId xmlns:p14="http://schemas.microsoft.com/office/powerpoint/2010/main" val="3975301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7616-A9A0-DC46-544E-A52ADF22E0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B65697-02A5-A7E1-CEDC-A4960368EE2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8D4E48B-816B-132E-911E-5F1269790FAC}"/>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77988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进入容器之后，首先切换到对应的目录，然后执行脚本。在执行脚本期间我们可以看一下脚本的内容。</a:t>
            </a:r>
          </a:p>
          <a:p>
            <a:r>
              <a:rPr lang="zh-CN" altLang="en-US"/>
              <a:t>脚本的主要内容是使用</a:t>
            </a:r>
            <a:r>
              <a:rPr lang="en-US" altLang="zh-CN"/>
              <a:t>picker</a:t>
            </a:r>
            <a:r>
              <a:rPr lang="zh-CN" altLang="en-US"/>
              <a:t>构建</a:t>
            </a:r>
            <a:r>
              <a:rPr lang="en-US" altLang="zh-CN" dirty="0">
                <a:solidFill>
                  <a:srgbClr val="F8F8F2"/>
                </a:solidFill>
                <a:cs typeface="+mn-lt"/>
                <a:sym typeface="+mn-ea"/>
              </a:rPr>
              <a:t>Adder.v</a:t>
            </a:r>
            <a:r>
              <a:rPr lang="zh-CN" altLang="en-US" dirty="0">
                <a:solidFill>
                  <a:srgbClr val="F8F8F2"/>
                </a:solidFill>
                <a:cs typeface="+mn-lt"/>
                <a:sym typeface="+mn-ea"/>
              </a:rPr>
              <a:t>到中间文件夹，然后把例子复制到中间文件夹对应的位置，最后切换目录至中间文件夹并生成最终文件。</a:t>
            </a:r>
          </a:p>
          <a:p>
            <a:r>
              <a:rPr lang="zh-CN" altLang="en-US" dirty="0">
                <a:solidFill>
                  <a:srgbClr val="F8F8F2"/>
                </a:solidFill>
                <a:cs typeface="+mn-lt"/>
                <a:sym typeface="+mn-ea"/>
              </a:rPr>
              <a:t>再来讲解一下构建中间文件的参数：</a:t>
            </a:r>
            <a:r>
              <a:rPr lang="en-US" altLang="zh-CN" dirty="0">
                <a:solidFill>
                  <a:srgbClr val="F8F8F2"/>
                </a:solidFill>
                <a:cs typeface="+mn-lt"/>
                <a:sym typeface="+mn-ea"/>
              </a:rPr>
              <a:t>--</a:t>
            </a:r>
            <a:r>
              <a:rPr lang="en-US" altLang="zh-CN" dirty="0" err="1">
                <a:solidFill>
                  <a:srgbClr val="F8F8F2"/>
                </a:solidFill>
                <a:cs typeface="+mn-lt"/>
                <a:sym typeface="+mn-ea"/>
              </a:rPr>
              <a:t>autobui</a:t>
            </a:r>
            <a:r>
              <a:rPr lang="zh-CN" dirty="0">
                <a:solidFill>
                  <a:srgbClr val="F8F8F2"/>
                </a:solidFill>
                <a:cs typeface="+mn-lt"/>
                <a:sym typeface="+mn-ea"/>
              </a:rPr>
              <a:t>l</a:t>
            </a:r>
            <a:r>
              <a:rPr lang="en-US" altLang="zh-CN" dirty="0">
                <a:solidFill>
                  <a:srgbClr val="F8F8F2"/>
                </a:solidFill>
                <a:cs typeface="+mn-lt"/>
                <a:sym typeface="+mn-ea"/>
              </a:rPr>
              <a:t>d</a:t>
            </a:r>
            <a:r>
              <a:rPr lang="zh-CN" altLang="en-US" dirty="0">
                <a:solidFill>
                  <a:srgbClr val="F8F8F2"/>
                </a:solidFill>
                <a:cs typeface="+mn-lt"/>
                <a:sym typeface="+mn-ea"/>
              </a:rPr>
              <a:t> </a:t>
            </a:r>
            <a:r>
              <a:rPr lang="en-US" altLang="zh-CN" dirty="0">
                <a:solidFill>
                  <a:srgbClr val="F8F8F2"/>
                </a:solidFill>
                <a:cs typeface="+mn-lt"/>
                <a:sym typeface="+mn-ea"/>
              </a:rPr>
              <a:t>f</a:t>
            </a:r>
            <a:r>
              <a:rPr lang="zh-CN" dirty="0">
                <a:solidFill>
                  <a:srgbClr val="F8F8F2"/>
                </a:solidFill>
                <a:cs typeface="+mn-lt"/>
                <a:sym typeface="+mn-ea"/>
              </a:rPr>
              <a:t>a</a:t>
            </a:r>
            <a:r>
              <a:rPr lang="en-US" altLang="zh-CN" dirty="0">
                <a:solidFill>
                  <a:srgbClr val="F8F8F2"/>
                </a:solidFill>
                <a:cs typeface="+mn-lt"/>
                <a:sym typeface="+mn-ea"/>
              </a:rPr>
              <a:t>l</a:t>
            </a:r>
            <a:r>
              <a:rPr lang="zh-CN" dirty="0">
                <a:solidFill>
                  <a:srgbClr val="F8F8F2"/>
                </a:solidFill>
                <a:cs typeface="+mn-lt"/>
                <a:sym typeface="+mn-ea"/>
              </a:rPr>
              <a:t>se不自动构建生成项目；-</a:t>
            </a:r>
            <a:r>
              <a:rPr lang="en-US" altLang="zh-CN" dirty="0">
                <a:solidFill>
                  <a:srgbClr val="F8F8F2"/>
                </a:solidFill>
                <a:cs typeface="+mn-lt"/>
                <a:sym typeface="+mn-ea"/>
              </a:rPr>
              <a:t>w</a:t>
            </a:r>
            <a:r>
              <a:rPr lang="zh-CN" altLang="en-US" dirty="0">
                <a:solidFill>
                  <a:srgbClr val="F8F8F2"/>
                </a:solidFill>
                <a:cs typeface="+mn-lt"/>
                <a:sym typeface="+mn-ea"/>
              </a:rPr>
              <a:t> </a:t>
            </a:r>
            <a:r>
              <a:rPr lang="en-US" altLang="zh-CN" dirty="0">
                <a:solidFill>
                  <a:srgbClr val="F8F8F2"/>
                </a:solidFill>
                <a:cs typeface="+mn-lt"/>
                <a:sym typeface="+mn-ea"/>
              </a:rPr>
              <a:t>Add</a:t>
            </a:r>
            <a:r>
              <a:rPr lang="zh-CN" dirty="0">
                <a:solidFill>
                  <a:srgbClr val="F8F8F2"/>
                </a:solidFill>
                <a:cs typeface="+mn-lt"/>
                <a:sym typeface="+mn-ea"/>
              </a:rPr>
              <a:t>er</a:t>
            </a:r>
            <a:r>
              <a:rPr lang="en-US" altLang="zh-CN" dirty="0">
                <a:solidFill>
                  <a:srgbClr val="F8F8F2"/>
                </a:solidFill>
                <a:cs typeface="+mn-lt"/>
                <a:sym typeface="+mn-ea"/>
              </a:rPr>
              <a:t>.</a:t>
            </a:r>
            <a:r>
              <a:rPr lang="en-US" altLang="zh-CN" dirty="0" err="1">
                <a:solidFill>
                  <a:srgbClr val="F8F8F2"/>
                </a:solidFill>
                <a:cs typeface="+mn-lt"/>
                <a:sym typeface="+mn-ea"/>
              </a:rPr>
              <a:t>fst </a:t>
            </a:r>
            <a:r>
              <a:rPr lang="zh-CN" altLang="en-US" dirty="0" err="1">
                <a:solidFill>
                  <a:srgbClr val="F8F8F2"/>
                </a:solidFill>
                <a:cs typeface="+mn-lt"/>
                <a:sym typeface="+mn-ea"/>
              </a:rPr>
              <a:t>启用波形输出，指定输出波形文件为</a:t>
            </a:r>
            <a:r>
              <a:rPr lang="en-US" altLang="zh-CN" dirty="0">
                <a:solidFill>
                  <a:srgbClr val="F8F8F2"/>
                </a:solidFill>
                <a:cs typeface="+mn-lt"/>
                <a:sym typeface="+mn-ea"/>
              </a:rPr>
              <a:t>Add</a:t>
            </a:r>
            <a:r>
              <a:rPr lang="zh-CN" dirty="0">
                <a:solidFill>
                  <a:srgbClr val="F8F8F2"/>
                </a:solidFill>
                <a:cs typeface="+mn-lt"/>
                <a:sym typeface="+mn-ea"/>
              </a:rPr>
              <a:t>er</a:t>
            </a:r>
            <a:r>
              <a:rPr lang="en-US" altLang="zh-CN" dirty="0">
                <a:solidFill>
                  <a:srgbClr val="F8F8F2"/>
                </a:solidFill>
                <a:cs typeface="+mn-lt"/>
                <a:sym typeface="+mn-ea"/>
              </a:rPr>
              <a:t>.</a:t>
            </a:r>
            <a:r>
              <a:rPr lang="en-US" altLang="zh-CN" dirty="0" err="1">
                <a:solidFill>
                  <a:srgbClr val="F8F8F2"/>
                </a:solidFill>
                <a:cs typeface="+mn-lt"/>
                <a:sym typeface="+mn-ea"/>
              </a:rPr>
              <a:t>fst</a:t>
            </a:r>
            <a:r>
              <a:rPr lang="zh-CN" altLang="en-US" dirty="0" err="1">
                <a:solidFill>
                  <a:srgbClr val="F8F8F2"/>
                </a:solidFill>
                <a:cs typeface="+mn-lt"/>
                <a:sym typeface="+mn-ea"/>
              </a:rPr>
              <a:t>；</a:t>
            </a:r>
            <a:endParaRPr lang="en-US" altLang="zh-CN" dirty="0" err="1">
              <a:solidFill>
                <a:srgbClr val="F8F8F2"/>
              </a:solidFill>
              <a:cs typeface="+mn-lt"/>
              <a:sym typeface="+mn-ea"/>
            </a:endParaRPr>
          </a:p>
          <a:p>
            <a:r>
              <a:rPr lang="en-US" altLang="zh-CN" dirty="0">
                <a:solidFill>
                  <a:srgbClr val="F8F8F2"/>
                </a:solidFill>
                <a:cs typeface="+mn-lt"/>
                <a:sym typeface="+mn-ea"/>
              </a:rPr>
              <a:t>--</a:t>
            </a:r>
            <a:r>
              <a:rPr lang="en-US" altLang="zh-CN" dirty="0" err="1">
                <a:solidFill>
                  <a:srgbClr val="F8F8F2"/>
                </a:solidFill>
                <a:cs typeface="+mn-lt"/>
                <a:sym typeface="+mn-ea"/>
              </a:rPr>
              <a:t>sn</a:t>
            </a:r>
            <a:r>
              <a:rPr lang="zh-CN" dirty="0">
                <a:solidFill>
                  <a:srgbClr val="F8F8F2"/>
                </a:solidFill>
                <a:cs typeface="+mn-lt"/>
                <a:sym typeface="+mn-ea"/>
              </a:rPr>
              <a:t>a</a:t>
            </a:r>
            <a:r>
              <a:rPr lang="en-US" altLang="zh-CN" dirty="0">
                <a:solidFill>
                  <a:srgbClr val="F8F8F2"/>
                </a:solidFill>
                <a:cs typeface="+mn-lt"/>
                <a:sym typeface="+mn-ea"/>
              </a:rPr>
              <a:t>me</a:t>
            </a:r>
            <a:r>
              <a:rPr lang="zh-CN" altLang="en-US" dirty="0">
                <a:solidFill>
                  <a:srgbClr val="F8F8F2"/>
                </a:solidFill>
                <a:cs typeface="+mn-lt"/>
                <a:sym typeface="+mn-ea"/>
              </a:rPr>
              <a:t> </a:t>
            </a:r>
            <a:r>
              <a:rPr lang="en-US" altLang="zh-CN" dirty="0">
                <a:solidFill>
                  <a:srgbClr val="F8F8F2"/>
                </a:solidFill>
                <a:cs typeface="+mn-lt"/>
                <a:sym typeface="+mn-ea"/>
              </a:rPr>
              <a:t>Adder </a:t>
            </a:r>
            <a:r>
              <a:rPr lang="zh-CN" altLang="en-US" dirty="0">
                <a:solidFill>
                  <a:srgbClr val="F8F8F2"/>
                </a:solidFill>
                <a:cs typeface="+mn-lt"/>
                <a:sym typeface="+mn-ea"/>
              </a:rPr>
              <a:t>指定源模块为</a:t>
            </a:r>
            <a:r>
              <a:rPr lang="en-US" altLang="zh-CN" dirty="0">
                <a:solidFill>
                  <a:srgbClr val="F8F8F2"/>
                </a:solidFill>
                <a:cs typeface="+mn-lt"/>
                <a:sym typeface="+mn-ea"/>
              </a:rPr>
              <a:t>Adder</a:t>
            </a:r>
            <a:r>
              <a:rPr lang="zh-CN" altLang="en-US" dirty="0">
                <a:solidFill>
                  <a:srgbClr val="F8F8F2"/>
                </a:solidFill>
                <a:cs typeface="+mn-lt"/>
                <a:sym typeface="+mn-ea"/>
              </a:rPr>
              <a:t>；</a:t>
            </a:r>
            <a:r>
              <a:rPr lang="en-US" altLang="zh-CN" dirty="0">
                <a:solidFill>
                  <a:srgbClr val="F8F8F2"/>
                </a:solidFill>
                <a:cs typeface="+mn-lt"/>
                <a:sym typeface="+mn-ea"/>
              </a:rPr>
              <a:t>--</a:t>
            </a:r>
            <a:r>
              <a:rPr lang="zh-CN" dirty="0">
                <a:solidFill>
                  <a:srgbClr val="F8F8F2"/>
                </a:solidFill>
                <a:cs typeface="+mn-lt"/>
                <a:sym typeface="+mn-ea"/>
              </a:rPr>
              <a:t>t</a:t>
            </a:r>
            <a:r>
              <a:rPr lang="en-US" altLang="zh-CN" dirty="0" err="1">
                <a:solidFill>
                  <a:srgbClr val="F8F8F2"/>
                </a:solidFill>
                <a:cs typeface="+mn-lt"/>
                <a:sym typeface="+mn-ea"/>
              </a:rPr>
              <a:t>dir</a:t>
            </a:r>
            <a:r>
              <a:rPr lang="zh-CN" altLang="en-US" dirty="0">
                <a:solidFill>
                  <a:srgbClr val="F8F8F2"/>
                </a:solidFill>
                <a:cs typeface="+mn-lt"/>
                <a:sym typeface="+mn-ea"/>
              </a:rPr>
              <a:t> </a:t>
            </a:r>
            <a:r>
              <a:rPr lang="en-US" altLang="zh-CN" dirty="0">
                <a:solidFill>
                  <a:srgbClr val="F8F8F2"/>
                </a:solidFill>
                <a:cs typeface="+mn-lt"/>
                <a:sym typeface="+mn-ea"/>
              </a:rPr>
              <a:t>picker_</a:t>
            </a:r>
            <a:r>
              <a:rPr lang="zh-CN" dirty="0">
                <a:solidFill>
                  <a:srgbClr val="F8F8F2"/>
                </a:solidFill>
                <a:cs typeface="+mn-lt"/>
                <a:sym typeface="+mn-ea"/>
              </a:rPr>
              <a:t>o</a:t>
            </a:r>
            <a:r>
              <a:rPr lang="en-US" altLang="zh-CN" dirty="0">
                <a:solidFill>
                  <a:srgbClr val="F8F8F2"/>
                </a:solidFill>
                <a:cs typeface="+mn-lt"/>
                <a:sym typeface="+mn-ea"/>
              </a:rPr>
              <a:t>u</a:t>
            </a:r>
            <a:r>
              <a:rPr lang="zh-CN" dirty="0">
                <a:solidFill>
                  <a:srgbClr val="F8F8F2"/>
                </a:solidFill>
                <a:cs typeface="+mn-lt"/>
                <a:sym typeface="+mn-ea"/>
              </a:rPr>
              <a:t>t</a:t>
            </a:r>
            <a:r>
              <a:rPr lang="en-US" altLang="zh-CN" dirty="0">
                <a:solidFill>
                  <a:srgbClr val="F8F8F2"/>
                </a:solidFill>
                <a:cs typeface="+mn-lt"/>
                <a:sym typeface="+mn-ea"/>
              </a:rPr>
              <a:t>_adder</a:t>
            </a:r>
            <a:r>
              <a:rPr lang="zh-CN" dirty="0">
                <a:solidFill>
                  <a:srgbClr val="F8F8F2"/>
                </a:solidFill>
                <a:cs typeface="+mn-lt"/>
                <a:sym typeface="+mn-ea"/>
              </a:rPr>
              <a:t>/Adder指定构建目录位置为</a:t>
            </a:r>
            <a:r>
              <a:rPr lang="en-US" altLang="zh-CN" dirty="0">
                <a:solidFill>
                  <a:srgbClr val="F8F8F2"/>
                </a:solidFill>
                <a:cs typeface="+mn-lt"/>
                <a:sym typeface="+mn-ea"/>
              </a:rPr>
              <a:t>picker_</a:t>
            </a:r>
            <a:r>
              <a:rPr lang="zh-CN" dirty="0">
                <a:solidFill>
                  <a:srgbClr val="F8F8F2"/>
                </a:solidFill>
                <a:cs typeface="+mn-lt"/>
                <a:sym typeface="+mn-ea"/>
              </a:rPr>
              <a:t>o</a:t>
            </a:r>
            <a:r>
              <a:rPr lang="en-US" altLang="zh-CN" dirty="0">
                <a:solidFill>
                  <a:srgbClr val="F8F8F2"/>
                </a:solidFill>
                <a:cs typeface="+mn-lt"/>
                <a:sym typeface="+mn-ea"/>
              </a:rPr>
              <a:t>u</a:t>
            </a:r>
            <a:r>
              <a:rPr lang="zh-CN" dirty="0">
                <a:solidFill>
                  <a:srgbClr val="F8F8F2"/>
                </a:solidFill>
                <a:cs typeface="+mn-lt"/>
                <a:sym typeface="+mn-ea"/>
              </a:rPr>
              <a:t>t</a:t>
            </a:r>
            <a:r>
              <a:rPr lang="en-US" altLang="zh-CN" dirty="0">
                <a:solidFill>
                  <a:srgbClr val="F8F8F2"/>
                </a:solidFill>
                <a:cs typeface="+mn-lt"/>
                <a:sym typeface="+mn-ea"/>
              </a:rPr>
              <a:t>_adder</a:t>
            </a:r>
            <a:r>
              <a:rPr lang="zh-CN" dirty="0">
                <a:solidFill>
                  <a:srgbClr val="F8F8F2"/>
                </a:solidFill>
                <a:cs typeface="+mn-lt"/>
                <a:sym typeface="+mn-ea"/>
              </a:rPr>
              <a:t>/Adder；</a:t>
            </a:r>
          </a:p>
          <a:p>
            <a:r>
              <a:rPr lang="zh-CN" dirty="0">
                <a:solidFill>
                  <a:srgbClr val="F8F8F2"/>
                </a:solidFill>
                <a:cs typeface="+mn-lt"/>
                <a:sym typeface="+mn-ea"/>
              </a:rPr>
              <a:t>--sdir t</a:t>
            </a:r>
            <a:r>
              <a:rPr lang="en-US" altLang="zh-CN" dirty="0">
                <a:solidFill>
                  <a:srgbClr val="F8F8F2"/>
                </a:solidFill>
                <a:cs typeface="+mn-lt"/>
                <a:sym typeface="+mn-ea"/>
              </a:rPr>
              <a:t>e</a:t>
            </a:r>
            <a:r>
              <a:rPr lang="zh-CN" dirty="0">
                <a:solidFill>
                  <a:srgbClr val="F8F8F2"/>
                </a:solidFill>
                <a:cs typeface="+mn-lt"/>
                <a:sym typeface="+mn-ea"/>
              </a:rPr>
              <a:t>m</a:t>
            </a:r>
            <a:r>
              <a:rPr lang="en-US" altLang="zh-CN" dirty="0">
                <a:solidFill>
                  <a:srgbClr val="F8F8F2"/>
                </a:solidFill>
                <a:cs typeface="+mn-lt"/>
                <a:sym typeface="+mn-ea"/>
              </a:rPr>
              <a:t>p</a:t>
            </a:r>
            <a:r>
              <a:rPr lang="zh-CN" dirty="0">
                <a:solidFill>
                  <a:srgbClr val="F8F8F2"/>
                </a:solidFill>
                <a:cs typeface="+mn-lt"/>
                <a:sym typeface="+mn-ea"/>
              </a:rPr>
              <a:t>lat</a:t>
            </a:r>
            <a:r>
              <a:rPr lang="en-US" altLang="zh-CN" dirty="0">
                <a:solidFill>
                  <a:srgbClr val="F8F8F2"/>
                </a:solidFill>
                <a:cs typeface="+mn-lt"/>
                <a:sym typeface="+mn-ea"/>
              </a:rPr>
              <a:t>e </a:t>
            </a:r>
            <a:r>
              <a:rPr lang="zh-CN" altLang="en-US" dirty="0">
                <a:solidFill>
                  <a:srgbClr val="F8F8F2"/>
                </a:solidFill>
                <a:cs typeface="+mn-lt"/>
                <a:sym typeface="+mn-ea"/>
              </a:rPr>
              <a:t>指定模板文件；最后的</a:t>
            </a:r>
            <a:r>
              <a:rPr lang="en-US" altLang="zh-CN" dirty="0">
                <a:solidFill>
                  <a:srgbClr val="F8F8F2"/>
                </a:solidFill>
                <a:cs typeface="+mn-lt"/>
                <a:sym typeface="+mn-ea"/>
              </a:rPr>
              <a:t>$@</a:t>
            </a:r>
            <a:r>
              <a:rPr lang="zh-CN" altLang="en-US" dirty="0">
                <a:solidFill>
                  <a:srgbClr val="F8F8F2"/>
                </a:solidFill>
                <a:cs typeface="+mn-lt"/>
                <a:sym typeface="+mn-ea"/>
              </a:rPr>
              <a:t>是引用</a:t>
            </a:r>
            <a:r>
              <a:rPr lang="zh-CN" altLang="en-US" dirty="0">
                <a:solidFill>
                  <a:srgbClr val="333333"/>
                </a:solidFill>
                <a:latin typeface="Calibri" panose="020F0502020204030204"/>
                <a:cs typeface="Calibri" panose="020F0502020204030204"/>
                <a:sym typeface="+mn-ea"/>
              </a:rPr>
              <a:t>release-verilator.sh脚本的位置参数，</a:t>
            </a:r>
            <a:r>
              <a:rPr lang="zh-CN" altLang="en-US" dirty="0">
                <a:solidFill>
                  <a:srgbClr val="F8F8F2"/>
                </a:solidFill>
                <a:cs typeface="+mn-lt"/>
                <a:sym typeface="+mn-ea"/>
              </a:rPr>
              <a:t>实际上就是</a:t>
            </a:r>
            <a:r>
              <a:rPr lang="zh-CN" altLang="en-US" dirty="0">
                <a:solidFill>
                  <a:srgbClr val="333333"/>
                </a:solidFill>
                <a:latin typeface="Calibri" panose="020F0502020204030204"/>
                <a:cs typeface="Calibri" panose="020F0502020204030204"/>
                <a:sym typeface="+mn-ea"/>
              </a:rPr>
              <a:t>--lang python，</a:t>
            </a:r>
          </a:p>
          <a:p>
            <a:endParaRPr lang="zh-CN" altLang="en-US" dirty="0">
              <a:solidFill>
                <a:srgbClr val="F8F8F2"/>
              </a:solidFill>
              <a:cs typeface="+mn-lt"/>
              <a:sym typeface="+mn-ea"/>
            </a:endParaRPr>
          </a:p>
          <a:p>
            <a:endParaRPr lang="zh-CN" altLang="en-US" dirty="0">
              <a:solidFill>
                <a:srgbClr val="F8F8F2"/>
              </a:solidFill>
              <a:cs typeface="+mn-lt"/>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部分结果如图所示，</a:t>
            </a:r>
            <a:r>
              <a:rPr lang="en-US" altLang="zh-CN"/>
              <a:t>cycle</a:t>
            </a:r>
            <a:r>
              <a:rPr lang="zh-CN" altLang="en-US"/>
              <a:t>表示当前的循环数，</a:t>
            </a:r>
            <a:r>
              <a:rPr lang="en-US" altLang="zh-CN"/>
              <a:t>a,b</a:t>
            </a:r>
            <a:r>
              <a:rPr lang="zh-CN" altLang="en-US"/>
              <a:t>为输入，</a:t>
            </a:r>
            <a:r>
              <a:rPr lang="en-US" altLang="zh-CN"/>
              <a:t>cin</a:t>
            </a:r>
            <a:r>
              <a:rPr lang="zh-CN" altLang="en-US"/>
              <a:t>是进位，</a:t>
            </a:r>
            <a:r>
              <a:rPr lang="en-US" altLang="zh-CN"/>
              <a:t>ref_sum</a:t>
            </a:r>
            <a:r>
              <a:rPr lang="zh-CN" altLang="en-US"/>
              <a:t>是参考模型的结果，</a:t>
            </a:r>
            <a:r>
              <a:rPr lang="en-US" altLang="zh-CN"/>
              <a:t>dut_sum</a:t>
            </a:r>
            <a:r>
              <a:rPr lang="zh-CN" altLang="en-US"/>
              <a:t>是</a:t>
            </a:r>
            <a:r>
              <a:rPr lang="en-US" altLang="zh-CN"/>
              <a:t>dut</a:t>
            </a:r>
            <a:r>
              <a:rPr lang="zh-CN" altLang="en-US"/>
              <a:t>输出的结果。</a:t>
            </a:r>
          </a:p>
          <a:p>
            <a:r>
              <a:rPr lang="zh-CN" altLang="en-US"/>
              <a:t>可以看到，</a:t>
            </a:r>
            <a:r>
              <a:rPr lang="en-US" altLang="zh-CN"/>
              <a:t>ref_sum</a:t>
            </a:r>
            <a:r>
              <a:rPr lang="zh-CN" altLang="en-US"/>
              <a:t>和</a:t>
            </a:r>
            <a:r>
              <a:rPr lang="en-US" altLang="zh-CN"/>
              <a:t>dut_sum</a:t>
            </a:r>
            <a:r>
              <a:rPr lang="zh-CN" altLang="en-US"/>
              <a:t>是相等的。</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本次 </a:t>
            </a:r>
            <a:r>
              <a:rPr lang="en-US" altLang="zh-CN" dirty="0"/>
              <a:t>Tutorial</a:t>
            </a:r>
            <a:r>
              <a:rPr lang="zh-CN" altLang="en-US" dirty="0"/>
              <a:t> 的内容分为 </a:t>
            </a:r>
            <a:r>
              <a:rPr lang="en-US" altLang="zh-CN" dirty="0"/>
              <a:t>3</a:t>
            </a:r>
            <a:r>
              <a:rPr lang="zh-CN" altLang="en-US" dirty="0"/>
              <a:t> 个部分：</a:t>
            </a:r>
            <a:br>
              <a:rPr lang="en-US" altLang="zh-CN" dirty="0"/>
            </a:br>
            <a:br>
              <a:rPr lang="en-US" altLang="zh-CN" dirty="0"/>
            </a:br>
            <a:r>
              <a:rPr lang="zh-CN" altLang="en-US" dirty="0"/>
              <a:t>首先，我们会探讨“为什么需要软件工程师参与验证”这一核心问题。</a:t>
            </a:r>
            <a:endParaRPr lang="en-US" altLang="zh-CN" dirty="0"/>
          </a:p>
          <a:p>
            <a:r>
              <a:rPr lang="zh-CN" altLang="en-US" dirty="0"/>
              <a:t>接着，我们将分享“如何让软件工程师参与验证”，并展示在这方面取得的成果。</a:t>
            </a:r>
            <a:endParaRPr lang="en-US" altLang="zh-CN" dirty="0"/>
          </a:p>
          <a:p>
            <a:r>
              <a:rPr lang="zh-CN" altLang="en-US" dirty="0"/>
              <a:t>在最后，我们还有工具演示环节进行现场演示。</a:t>
            </a:r>
          </a:p>
        </p:txBody>
      </p:sp>
    </p:spTree>
    <p:extLst>
      <p:ext uri="{BB962C8B-B14F-4D97-AF65-F5344CB8AC3E}">
        <p14:creationId xmlns:p14="http://schemas.microsoft.com/office/powerpoint/2010/main" val="15724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加法器的例子整体流程如图所示，</a:t>
            </a:r>
          </a:p>
          <a:p>
            <a:r>
              <a:rPr lang="en-US" altLang="zh-CN"/>
              <a:t>picker</a:t>
            </a:r>
            <a:r>
              <a:rPr lang="zh-CN" altLang="en-US"/>
              <a:t>将</a:t>
            </a:r>
            <a:r>
              <a:rPr lang="en-US" altLang="zh-CN"/>
              <a:t>RTL</a:t>
            </a:r>
            <a:r>
              <a:rPr lang="zh-CN" altLang="en-US"/>
              <a:t>通过</a:t>
            </a:r>
            <a:r>
              <a:rPr lang="en-US" altLang="zh-CN"/>
              <a:t>Verilator</a:t>
            </a:r>
            <a:r>
              <a:rPr lang="zh-CN" altLang="en-US"/>
              <a:t>或</a:t>
            </a:r>
            <a:r>
              <a:rPr lang="en-US" altLang="zh-CN"/>
              <a:t>VCS</a:t>
            </a:r>
            <a:r>
              <a:rPr lang="zh-CN" altLang="en-US"/>
              <a:t>转成</a:t>
            </a:r>
            <a:r>
              <a:rPr lang="en-US" altLang="zh-CN"/>
              <a:t>Python</a:t>
            </a:r>
            <a:r>
              <a:rPr lang="zh-CN" altLang="en-US"/>
              <a:t>包，然后我再写</a:t>
            </a:r>
            <a:r>
              <a:rPr lang="en-US" altLang="zh-CN"/>
              <a:t>Python</a:t>
            </a:r>
            <a:r>
              <a:rPr lang="zh-CN" altLang="en-US"/>
              <a:t>的测试用例即可。</a:t>
            </a:r>
          </a:p>
          <a:p>
            <a:r>
              <a:rPr lang="zh-CN" altLang="en-US"/>
              <a:t>测试代码包括：</a:t>
            </a:r>
            <a:r>
              <a:rPr lang="zh-CN" altLang="en-US">
                <a:cs typeface="Calibri" panose="020F0502020204030204"/>
                <a:sym typeface="+mn-ea"/>
              </a:rPr>
              <a:t>导入转成python包的</a:t>
            </a:r>
            <a:r>
              <a:rPr lang="en-US" altLang="zh-CN">
                <a:cs typeface="Calibri" panose="020F0502020204030204"/>
                <a:sym typeface="+mn-ea"/>
              </a:rPr>
              <a:t>RTL</a:t>
            </a:r>
            <a:r>
              <a:rPr lang="zh-CN" altLang="en-US">
                <a:cs typeface="Calibri" panose="020F0502020204030204"/>
                <a:sym typeface="+mn-ea"/>
              </a:rPr>
              <a:t>，创建</a:t>
            </a:r>
            <a:r>
              <a:rPr lang="en-US" altLang="zh-CN">
                <a:cs typeface="Calibri" panose="020F0502020204030204"/>
                <a:sym typeface="+mn-ea"/>
              </a:rPr>
              <a:t>DUT</a:t>
            </a:r>
            <a:r>
              <a:rPr lang="zh-CN" altLang="en-US">
                <a:cs typeface="Calibri" panose="020F0502020204030204"/>
                <a:sym typeface="+mn-ea"/>
              </a:rPr>
              <a:t>，为信号赋值，通过</a:t>
            </a:r>
            <a:r>
              <a:rPr lang="en-US" altLang="zh-CN">
                <a:cs typeface="Calibri" panose="020F0502020204030204"/>
                <a:sym typeface="+mn-ea"/>
              </a:rPr>
              <a:t>assert</a:t>
            </a:r>
            <a:r>
              <a:rPr lang="zh-CN" altLang="en-US">
                <a:cs typeface="Calibri" panose="020F0502020204030204"/>
                <a:sym typeface="+mn-ea"/>
              </a:rPr>
              <a:t>来判断结果。</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（写点字，搞成一个动态的强调解释一下</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之前演示了一个简单的加法器，但是如果是面对复杂的</a:t>
            </a:r>
            <a:r>
              <a:rPr lang="en-US" altLang="zh-CN"/>
              <a:t>cache</a:t>
            </a:r>
            <a:r>
              <a:rPr lang="zh-CN" altLang="en-US"/>
              <a:t>呢？</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3200" dirty="0">
                <a:effectLst/>
              </a:rPr>
              <a:t>为此我们开发了</a:t>
            </a:r>
            <a:r>
              <a:rPr lang="en-GB" altLang="zh-CN" sz="3200" dirty="0">
                <a:effectLst/>
              </a:rPr>
              <a:t>tofee</a:t>
            </a:r>
            <a:r>
              <a:rPr lang="zh-CN" altLang="en-GB" sz="3200" dirty="0">
                <a:effectLst/>
              </a:rPr>
              <a:t>，</a:t>
            </a:r>
            <a:r>
              <a:rPr lang="zh-CN" altLang="en-US" sz="3200" dirty="0">
                <a:effectLst/>
              </a:rPr>
              <a:t>一个高级语言验证框架，借鉴了</a:t>
            </a:r>
            <a:r>
              <a:rPr lang="en-GB" altLang="zh-CN" sz="3200" dirty="0">
                <a:effectLst/>
              </a:rPr>
              <a:t>UVM</a:t>
            </a:r>
            <a:r>
              <a:rPr lang="zh-CN" altLang="en-US" sz="3200" dirty="0">
                <a:effectLst/>
              </a:rPr>
              <a:t>等验证方法学的思想，可以为验证提供</a:t>
            </a:r>
            <a:r>
              <a:rPr lang="en-US" altLang="zh-CN" sz="3200" dirty="0">
                <a:effectLst/>
              </a:rPr>
              <a:t>1.</a:t>
            </a:r>
            <a:r>
              <a:rPr lang="zh-CN" altLang="en-US" sz="3200" dirty="0">
                <a:effectLst/>
              </a:rPr>
              <a:t>标准化的验证组件 </a:t>
            </a:r>
            <a:r>
              <a:rPr lang="en-US" altLang="zh-CN" sz="3200" dirty="0">
                <a:effectLst/>
              </a:rPr>
              <a:t>2.</a:t>
            </a:r>
            <a:r>
              <a:rPr lang="zh-CN" altLang="en-US" sz="3200" dirty="0">
                <a:effectLst/>
              </a:rPr>
              <a:t>验证报告和覆盖率支持 </a:t>
            </a:r>
            <a:r>
              <a:rPr lang="en-US" altLang="zh-CN" sz="3200" dirty="0">
                <a:effectLst/>
              </a:rPr>
              <a:t>3.</a:t>
            </a:r>
            <a:r>
              <a:rPr lang="zh-CN" altLang="en-US" sz="3200" dirty="0">
                <a:effectLst/>
              </a:rPr>
              <a:t>更好的异步支持</a:t>
            </a:r>
            <a:endParaRPr lang="en-GB" altLang="zh-CN" sz="3200" dirty="0">
              <a:effectLs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正式演示之前，让我们来看看</a:t>
            </a:r>
            <a:r>
              <a:rPr lang="en-US" altLang="zh-CN" b="0" i="0" dirty="0">
                <a:effectLst/>
                <a:latin typeface="微软雅黑" panose="020B0503020204020204" charset="-122"/>
                <a:ea typeface="微软雅黑" panose="020B0503020204020204" charset="-122"/>
              </a:rPr>
              <a:t>toffee</a:t>
            </a:r>
            <a:r>
              <a:rPr lang="zh-CN" altLang="en-US" b="0" i="0" dirty="0">
                <a:effectLst/>
                <a:latin typeface="微软雅黑" panose="020B0503020204020204" charset="-122"/>
                <a:ea typeface="微软雅黑" panose="020B0503020204020204" charset="-122"/>
              </a:rPr>
              <a:t>的目录有些什么东西。</a:t>
            </a:r>
          </a:p>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再进入目录并且执行</a:t>
            </a:r>
            <a:r>
              <a:rPr lang="en-US" altLang="zh-CN" b="0" i="0" dirty="0">
                <a:effectLst/>
                <a:latin typeface="微软雅黑" panose="020B0503020204020204" charset="-122"/>
                <a:ea typeface="微软雅黑" panose="020B0503020204020204" charset="-122"/>
              </a:rPr>
              <a:t>tree</a:t>
            </a:r>
            <a:r>
              <a:rPr lang="zh-CN" altLang="en-US" b="0" i="0" dirty="0">
                <a:effectLst/>
                <a:latin typeface="微软雅黑" panose="020B0503020204020204" charset="-122"/>
                <a:ea typeface="微软雅黑" panose="020B0503020204020204" charset="-122"/>
              </a:rPr>
              <a:t>之后，可以看到</a:t>
            </a:r>
            <a:r>
              <a:rPr lang="en-US" altLang="zh-CN" b="0" i="0" dirty="0">
                <a:effectLst/>
                <a:latin typeface="微软雅黑" panose="020B0503020204020204" charset="-122"/>
                <a:ea typeface="微软雅黑" panose="020B0503020204020204" charset="-122"/>
              </a:rPr>
              <a:t>toffee</a:t>
            </a:r>
            <a:r>
              <a:rPr lang="zh-CN" altLang="en-US" b="0" i="0" dirty="0">
                <a:effectLst/>
                <a:latin typeface="微软雅黑" panose="020B0503020204020204" charset="-122"/>
                <a:ea typeface="微软雅黑" panose="020B0503020204020204" charset="-122"/>
              </a:rPr>
              <a:t>的项目结构</a:t>
            </a:r>
          </a:p>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里面有：</a:t>
            </a:r>
            <a:r>
              <a:rPr lang="en-GB" altLang="zh-CN" dirty="0" err="1">
                <a:effectLst/>
                <a:latin typeface="微软雅黑" panose="020B0503020204020204" charset="-122"/>
                <a:ea typeface="微软雅黑" panose="020B0503020204020204" charset="-122"/>
                <a:sym typeface="+mn-ea"/>
              </a:rPr>
              <a:t>src</a:t>
            </a:r>
            <a:r>
              <a:rPr lang="en-GB" altLang="zh-CN" dirty="0">
                <a:effectLst/>
                <a:latin typeface="微软雅黑" panose="020B0503020204020204" charset="-122"/>
                <a:ea typeface="微软雅黑" panose="020B0503020204020204" charset="-122"/>
                <a:sym typeface="+mn-ea"/>
              </a:rPr>
              <a:t>/env</a:t>
            </a:r>
            <a:r>
              <a:rPr lang="zh-CN" altLang="en-GB" dirty="0">
                <a:effectLst/>
                <a:latin typeface="微软雅黑" panose="020B0503020204020204" charset="-122"/>
                <a:ea typeface="微软雅黑" panose="020B0503020204020204" charset="-122"/>
                <a:sym typeface="+mn-ea"/>
              </a:rPr>
              <a:t>，</a:t>
            </a:r>
            <a:r>
              <a:rPr lang="en-US" altLang="zh-CN" dirty="0">
                <a:effectLst/>
                <a:latin typeface="微软雅黑" panose="020B0503020204020204" charset="-122"/>
                <a:ea typeface="微软雅黑" panose="020B0503020204020204" charset="-122"/>
                <a:sym typeface="+mn-ea"/>
              </a:rPr>
              <a:t>env</a:t>
            </a:r>
            <a:r>
              <a:rPr lang="zh-CN" altLang="en-US" dirty="0">
                <a:effectLst/>
                <a:latin typeface="微软雅黑" panose="020B0503020204020204" charset="-122"/>
                <a:ea typeface="微软雅黑" panose="020B0503020204020204" charset="-122"/>
                <a:sym typeface="+mn-ea"/>
              </a:rPr>
              <a:t>里包含了</a:t>
            </a:r>
            <a:r>
              <a:rPr lang="en-US" altLang="zh-CN" dirty="0" err="1">
                <a:effectLst/>
                <a:latin typeface="微软雅黑" panose="020B0503020204020204" charset="-122"/>
                <a:ea typeface="微软雅黑" panose="020B0503020204020204" charset="-122"/>
                <a:sym typeface="+mn-ea"/>
              </a:rPr>
              <a:t>Budle</a:t>
            </a:r>
            <a:r>
              <a:rPr lang="zh-CN" altLang="en-US" dirty="0">
                <a:effectLst/>
                <a:latin typeface="微软雅黑" panose="020B0503020204020204" charset="-122"/>
                <a:ea typeface="微软雅黑" panose="020B0503020204020204" charset="-122"/>
                <a:sym typeface="+mn-ea"/>
              </a:rPr>
              <a:t>和</a:t>
            </a:r>
            <a:r>
              <a:rPr lang="en-US" altLang="zh-CN" dirty="0">
                <a:effectLst/>
                <a:latin typeface="微软雅黑" panose="020B0503020204020204" charset="-122"/>
                <a:ea typeface="微软雅黑" panose="020B0503020204020204" charset="-122"/>
                <a:sym typeface="+mn-ea"/>
              </a:rPr>
              <a:t>Agent</a:t>
            </a:r>
            <a:r>
              <a:rPr lang="zh-CN" altLang="en-US" dirty="0">
                <a:effectLst/>
                <a:latin typeface="微软雅黑" panose="020B0503020204020204" charset="-122"/>
                <a:ea typeface="微软雅黑" panose="020B0503020204020204" charset="-122"/>
                <a:sym typeface="+mn-ea"/>
              </a:rPr>
              <a:t>。</a:t>
            </a:r>
            <a:endParaRPr lang="zh-CN" altLang="en-US" b="0" i="0" dirty="0">
              <a:effectLst/>
              <a:latin typeface="微软雅黑" panose="020B0503020204020204" charset="-122"/>
              <a:ea typeface="微软雅黑" panose="020B0503020204020204" charset="-122"/>
            </a:endParaRPr>
          </a:p>
          <a:p>
            <a:pPr algn="l" fontAlgn="base">
              <a:spcBef>
                <a:spcPts val="600"/>
              </a:spcBef>
              <a:spcAft>
                <a:spcPts val="1200"/>
              </a:spcAft>
            </a:pPr>
            <a:r>
              <a:rPr lang="zh-CN" altLang="en-US" b="0" i="0" dirty="0">
                <a:effectLst/>
                <a:latin typeface="微软雅黑" panose="020B0503020204020204" charset="-122"/>
                <a:ea typeface="微软雅黑" panose="020B0503020204020204" charset="-122"/>
              </a:rPr>
              <a:t>接下来就从</a:t>
            </a:r>
            <a:r>
              <a:rPr lang="en-US" altLang="zh-CN" b="0" i="0" dirty="0">
                <a:effectLst/>
                <a:latin typeface="微软雅黑" panose="020B0503020204020204" charset="-122"/>
                <a:ea typeface="微软雅黑" panose="020B0503020204020204" charset="-122"/>
              </a:rPr>
              <a:t>Bundle</a:t>
            </a:r>
            <a:r>
              <a:rPr lang="zh-CN" altLang="en-US" b="0" i="0" dirty="0">
                <a:effectLst/>
                <a:latin typeface="微软雅黑" panose="020B0503020204020204" charset="-122"/>
                <a:ea typeface="微软雅黑" panose="020B0503020204020204" charset="-122"/>
              </a:rPr>
              <a:t>开始。</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在</a:t>
            </a:r>
            <a:r>
              <a:rPr lang="en-US" altLang="zh-CN">
                <a:sym typeface="+mn-ea"/>
              </a:rPr>
              <a:t>cache</a:t>
            </a:r>
            <a:r>
              <a:rPr lang="zh-CN" altLang="en-US">
                <a:sym typeface="+mn-ea"/>
              </a:rPr>
              <a:t>设计中，我们经常会遇到很多端口的前缀特别长或者端口改名，跨</a:t>
            </a:r>
            <a:r>
              <a:rPr lang="en-US" altLang="zh-CN">
                <a:sym typeface="+mn-ea"/>
              </a:rPr>
              <a:t>DUT</a:t>
            </a:r>
            <a:r>
              <a:rPr lang="zh-CN" altLang="en-US">
                <a:sym typeface="+mn-ea"/>
              </a:rPr>
              <a:t>端口通信</a:t>
            </a:r>
            <a:r>
              <a:rPr lang="en-US" altLang="zh-CN">
                <a:sym typeface="+mn-ea"/>
              </a:rPr>
              <a:t>testbench</a:t>
            </a:r>
            <a:r>
              <a:rPr lang="zh-CN" altLang="en-US">
                <a:sym typeface="+mn-ea"/>
              </a:rPr>
              <a:t>的时候尤其突出。</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如何解决呢？</a:t>
            </a:r>
            <a:r>
              <a:rPr lang="zh-CN" altLang="en-GB">
                <a:effectLst/>
                <a:latin typeface="PingFang SC" panose="020B0400000000000000" pitchFamily="34" charset="-122"/>
                <a:ea typeface="PingFang SC" panose="020B0400000000000000" pitchFamily="34" charset="-122"/>
                <a:sym typeface="+mn-ea"/>
              </a:rPr>
              <a:t>这时候就可以用</a:t>
            </a:r>
            <a:r>
              <a:rPr lang="en-US" altLang="zh-CN">
                <a:effectLst/>
                <a:latin typeface="PingFang SC" panose="020B0400000000000000" pitchFamily="34" charset="-122"/>
                <a:ea typeface="PingFang SC" panose="020B0400000000000000" pitchFamily="34" charset="-122"/>
                <a:sym typeface="+mn-ea"/>
              </a:rPr>
              <a:t>Bundle</a:t>
            </a:r>
            <a:endParaRPr b="0" i="0">
              <a:effectLst/>
              <a:latin typeface="微软雅黑" panose="020B0503020204020204" charset="-122"/>
              <a:ea typeface="微软雅黑" panose="020B0503020204020204"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Bundle 提供了架构性解决方案</a:t>
            </a:r>
            <a:r>
              <a:rPr lang="zh-CN" b="0" i="0">
                <a:effectLst/>
                <a:latin typeface="微软雅黑" panose="020B0503020204020204" charset="-122"/>
                <a:ea typeface="微软雅黑" panose="020B0503020204020204" charset="-122"/>
              </a:rPr>
              <a:t>，包括：</a:t>
            </a:r>
            <a:endParaRPr b="0" i="0">
              <a:effectLst/>
              <a:latin typeface="微软雅黑" panose="020B0503020204020204" charset="-122"/>
              <a:ea typeface="微软雅黑" panose="020B0503020204020204" charset="-122"/>
            </a:endParaRPr>
          </a:p>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将相关的 DUT 端口封装起来（例如 meta</a:t>
            </a:r>
            <a:r>
              <a:rPr lang="en-US" b="0" i="0">
                <a:effectLst/>
                <a:latin typeface="微软雅黑" panose="020B0503020204020204" charset="-122"/>
                <a:ea typeface="微软雅黑" panose="020B0503020204020204" charset="-122"/>
              </a:rPr>
              <a:t>ReadBus</a:t>
            </a:r>
            <a:r>
              <a:rPr b="0" i="0">
                <a:effectLst/>
                <a:latin typeface="微软雅黑" panose="020B0503020204020204" charset="-122"/>
                <a:ea typeface="微软雅黑" panose="020B0503020204020204" charset="-122"/>
              </a:rPr>
              <a:t>的所有信号），形成一个逻辑单元</a:t>
            </a:r>
          </a:p>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在 Agent和 DUT 之间充当一个抽象层</a:t>
            </a:r>
          </a:p>
          <a:p>
            <a:pPr indent="0" algn="l" fontAlgn="base">
              <a:spcBef>
                <a:spcPts val="300"/>
              </a:spcBef>
              <a:spcAft>
                <a:spcPts val="1200"/>
              </a:spcAft>
              <a:buFont typeface="+mj-lt"/>
              <a:buNone/>
            </a:pPr>
            <a:r>
              <a:rPr b="0" i="0">
                <a:effectLst/>
                <a:latin typeface="微软雅黑" panose="020B0503020204020204" charset="-122"/>
                <a:ea typeface="微软雅黑" panose="020B0503020204020204" charset="-122"/>
              </a:rPr>
              <a:t>将 Agent 的实现与具体的端口命名和层次化结构解耦</a:t>
            </a:r>
          </a:p>
          <a:p>
            <a:pPr indent="0" algn="l" fontAlgn="base">
              <a:spcBef>
                <a:spcPts val="300"/>
              </a:spcBef>
              <a:spcAft>
                <a:spcPts val="1200"/>
              </a:spcAft>
              <a:buFont typeface="+mj-lt"/>
              <a:buNone/>
            </a:pPr>
            <a:r>
              <a:rPr lang="zh-CN" b="0" i="0">
                <a:effectLst/>
                <a:latin typeface="微软雅黑" panose="020B0503020204020204" charset="-122"/>
                <a:ea typeface="微软雅黑" panose="020B0503020204020204" charset="-122"/>
              </a:rPr>
              <a:t>也</a:t>
            </a:r>
            <a:r>
              <a:rPr b="0" i="0">
                <a:effectLst/>
                <a:latin typeface="微软雅黑" panose="020B0503020204020204" charset="-122"/>
                <a:ea typeface="微软雅黑" panose="020B0503020204020204" charset="-122"/>
              </a:rPr>
              <a:t>支持对 DUT 接口进行层次化划分，以实现更清晰的信号访问</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a:t>让我们看一下</a:t>
            </a:r>
            <a:r>
              <a:rPr lang="en-US" altLang="zh-CN"/>
              <a:t>bundle</a:t>
            </a:r>
            <a:r>
              <a:rPr lang="zh-CN" altLang="en-US"/>
              <a:t>的内容：</a:t>
            </a:r>
          </a:p>
          <a:p>
            <a:pPr indent="0">
              <a:buFont typeface="Arial" panose="020B0604020202020204" pitchFamily="34" charset="0"/>
              <a:buNone/>
            </a:pPr>
            <a:r>
              <a:rPr lang="zh-CN" altLang="en-US"/>
              <a:t>前三行定义了子</a:t>
            </a:r>
            <a:r>
              <a:rPr lang="en-US" altLang="zh-CN"/>
              <a:t>bundle</a:t>
            </a:r>
            <a:r>
              <a:rPr lang="zh-CN" altLang="en-US"/>
              <a:t>，最后通过正则表达式连接</a:t>
            </a:r>
            <a:r>
              <a:rPr lang="en-US" altLang="zh-CN"/>
              <a:t>bundle</a:t>
            </a:r>
            <a:r>
              <a:rPr lang="zh-CN" altLang="en-US"/>
              <a:t>和</a:t>
            </a:r>
            <a:r>
              <a:rPr lang="en-US" altLang="zh-CN"/>
              <a:t>dut</a:t>
            </a:r>
            <a:r>
              <a:rPr lang="zh-CN" altLang="en-US"/>
              <a:t>。</a:t>
            </a:r>
          </a:p>
          <a:p>
            <a:pPr indent="0">
              <a:buFont typeface="Arial" panose="020B0604020202020204" pitchFamily="34" charset="0"/>
              <a:buNone/>
            </a:pPr>
            <a:r>
              <a:rPr lang="zh-CN" altLang="en-US"/>
              <a:t>连接方法还有前缀和字典。</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sym typeface="+mn-ea"/>
              </a:rPr>
              <a:t>让我们看一下</a:t>
            </a:r>
            <a:r>
              <a:rPr lang="en-US" altLang="zh-CN" dirty="0">
                <a:sym typeface="+mn-ea"/>
              </a:rPr>
              <a:t>bundle</a:t>
            </a:r>
            <a:r>
              <a:rPr lang="zh-CN" altLang="en-US" dirty="0">
                <a:sym typeface="+mn-ea"/>
              </a:rPr>
              <a:t>的内容：</a:t>
            </a:r>
            <a:endParaRPr lang="zh-CN" altLang="en-US" dirty="0"/>
          </a:p>
          <a:p>
            <a:pPr indent="0">
              <a:buFont typeface="Arial" panose="020B0604020202020204" pitchFamily="34" charset="0"/>
              <a:buNone/>
            </a:pPr>
            <a:r>
              <a:rPr lang="zh-CN" altLang="en-US" dirty="0">
                <a:sym typeface="+mn-ea"/>
              </a:rPr>
              <a:t>前三行定义了子</a:t>
            </a:r>
            <a:r>
              <a:rPr lang="en-US" altLang="zh-CN" dirty="0">
                <a:sym typeface="+mn-ea"/>
              </a:rPr>
              <a:t>bundle</a:t>
            </a:r>
            <a:r>
              <a:rPr lang="zh-CN" altLang="en-US" dirty="0">
                <a:sym typeface="+mn-ea"/>
              </a:rPr>
              <a:t>，最后通过正则表达式连接</a:t>
            </a:r>
            <a:r>
              <a:rPr lang="en-US" altLang="zh-CN" dirty="0">
                <a:sym typeface="+mn-ea"/>
              </a:rPr>
              <a:t>bundle</a:t>
            </a:r>
            <a:r>
              <a:rPr lang="zh-CN" altLang="en-US" dirty="0">
                <a:sym typeface="+mn-ea"/>
              </a:rPr>
              <a:t>和</a:t>
            </a:r>
            <a:r>
              <a:rPr lang="en-US" altLang="zh-CN" dirty="0" err="1">
                <a:sym typeface="+mn-ea"/>
              </a:rPr>
              <a:t>dut</a:t>
            </a:r>
            <a:r>
              <a:rPr lang="zh-CN" altLang="en-US" dirty="0">
                <a:sym typeface="+mn-ea"/>
              </a:rPr>
              <a:t>。</a:t>
            </a:r>
            <a:endParaRPr lang="zh-CN" altLang="en-US" dirty="0"/>
          </a:p>
          <a:p>
            <a:pPr indent="0">
              <a:buFont typeface="Arial" panose="020B0604020202020204" pitchFamily="34" charset="0"/>
              <a:buNone/>
            </a:pPr>
            <a:r>
              <a:rPr lang="zh-CN" altLang="en-US" dirty="0">
                <a:sym typeface="+mn-ea"/>
              </a:rPr>
              <a:t>连接方法还有前缀和字典。</a:t>
            </a:r>
            <a:endParaRPr kumimoji="1" lang="en-US" altLang="zh-CN" sz="1200" dirty="0">
              <a:solidFill>
                <a:schemeClr val="bg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kumimoji="1" lang="zh-CN" altLang="en-US">
                <a:solidFill>
                  <a:schemeClr val="bg1"/>
                </a:solidFill>
                <a:sym typeface="+mn-ea"/>
              </a:rPr>
              <a:t>在</a:t>
            </a:r>
            <a:r>
              <a:rPr kumimoji="1" lang="en-US" altLang="zh-CN">
                <a:solidFill>
                  <a:schemeClr val="bg1"/>
                </a:solidFill>
                <a:sym typeface="+mn-ea"/>
              </a:rPr>
              <a:t>Agent</a:t>
            </a:r>
            <a:r>
              <a:rPr kumimoji="1" lang="zh-CN" altLang="en-US">
                <a:solidFill>
                  <a:schemeClr val="bg1"/>
                </a:solidFill>
                <a:sym typeface="+mn-ea"/>
              </a:rPr>
              <a:t>之上还有</a:t>
            </a:r>
            <a:r>
              <a:rPr kumimoji="1" lang="en-US" altLang="zh-CN">
                <a:solidFill>
                  <a:schemeClr val="bg1"/>
                </a:solidFill>
                <a:sym typeface="+mn-ea"/>
              </a:rPr>
              <a:t>env</a:t>
            </a:r>
            <a:r>
              <a:rPr kumimoji="1" lang="zh-CN" altLang="en-US">
                <a:solidFill>
                  <a:schemeClr val="bg1"/>
                </a:solidFill>
                <a:sym typeface="+mn-ea"/>
              </a:rPr>
              <a:t>。</a:t>
            </a:r>
            <a:endParaRPr kumimoji="1" lang="en-US">
              <a:solidFill>
                <a:schemeClr val="bg1"/>
              </a:solidFill>
              <a:sym typeface="+mn-ea"/>
            </a:endParaRPr>
          </a:p>
          <a:p>
            <a:pPr indent="0">
              <a:buFont typeface="Arial" panose="020B0604020202020204" pitchFamily="34" charset="0"/>
              <a:buNone/>
            </a:pPr>
            <a:r>
              <a:rPr kumimoji="1" lang="en-US">
                <a:solidFill>
                  <a:schemeClr val="bg1"/>
                </a:solidFill>
                <a:sym typeface="+mn-ea"/>
              </a:rPr>
              <a:t>Env</a:t>
            </a:r>
            <a:r>
              <a:rPr kumimoji="1" lang="zh-CN" altLang="en-US">
                <a:solidFill>
                  <a:schemeClr val="bg1"/>
                </a:solidFill>
                <a:sym typeface="+mn-ea"/>
              </a:rPr>
              <a:t>的作用很简单，就是封装不同的</a:t>
            </a:r>
            <a:r>
              <a:rPr kumimoji="1" lang="en-US" altLang="zh-CN">
                <a:solidFill>
                  <a:schemeClr val="bg1"/>
                </a:solidFill>
                <a:sym typeface="+mn-ea"/>
              </a:rPr>
              <a:t>Agent</a:t>
            </a:r>
            <a:r>
              <a:rPr kumimoji="1" lang="zh-CN" altLang="en-US">
                <a:solidFill>
                  <a:schemeClr val="bg1"/>
                </a:solidFill>
                <a:sym typeface="+mn-ea"/>
              </a:rPr>
              <a:t>，并且和</a:t>
            </a:r>
            <a:r>
              <a:rPr kumimoji="1" lang="en-US" altLang="zh-CN">
                <a:solidFill>
                  <a:schemeClr val="bg1"/>
                </a:solidFill>
                <a:sym typeface="+mn-ea"/>
              </a:rPr>
              <a:t>Dut</a:t>
            </a:r>
            <a:r>
              <a:rPr kumimoji="1" lang="zh-CN" altLang="en-US">
                <a:solidFill>
                  <a:schemeClr val="bg1"/>
                </a:solidFill>
                <a:sym typeface="+mn-ea"/>
              </a:rPr>
              <a:t>连接。</a:t>
            </a:r>
            <a:endParaRPr kumimoji="1" lang="en-US" altLang="zh-CN">
              <a:solidFill>
                <a:schemeClr val="bg1"/>
              </a:solidFill>
            </a:endParaRPr>
          </a:p>
          <a:p>
            <a:pPr indent="0">
              <a:buFont typeface="Arial" panose="020B0604020202020204" pitchFamily="34" charset="0"/>
              <a:buNone/>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F3643-9E4E-5A87-5E68-AFD4C3929D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902F50-5787-F2EA-4164-FE3F964FA9C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0570DDD-EE4F-DA8F-7D56-1CA212576045}"/>
              </a:ext>
            </a:extLst>
          </p:cNvPr>
          <p:cNvSpPr>
            <a:spLocks noGrp="1"/>
          </p:cNvSpPr>
          <p:nvPr>
            <p:ph type="body" idx="3"/>
          </p:nvPr>
        </p:nvSpPr>
        <p:spPr/>
        <p:txBody>
          <a:bodyPr/>
          <a:lstStyle/>
          <a:p>
            <a:r>
              <a:rPr lang="zh-CN" altLang="en-US" dirty="0"/>
              <a:t>在介绍详细内容开始之前，大家先可以拍一下上面</a:t>
            </a:r>
            <a:r>
              <a:rPr lang="en-US" altLang="zh-CN" dirty="0"/>
              <a:t> </a:t>
            </a:r>
            <a:r>
              <a:rPr lang="en-US" altLang="zh-CN" dirty="0" err="1"/>
              <a:t>github</a:t>
            </a:r>
            <a:r>
              <a:rPr lang="en-US" altLang="zh-CN" dirty="0"/>
              <a:t> </a:t>
            </a:r>
            <a:r>
              <a:rPr lang="zh-CN" altLang="en-US" dirty="0"/>
              <a:t>的仓库地址，因为稍后的演示环节大家可以跟着一起做一下。本次 </a:t>
            </a:r>
            <a:r>
              <a:rPr lang="en-US" altLang="zh-CN" dirty="0"/>
              <a:t>Tutorial</a:t>
            </a:r>
            <a:r>
              <a:rPr lang="zh-CN" altLang="en-US" dirty="0"/>
              <a:t> 的 </a:t>
            </a:r>
            <a:r>
              <a:rPr lang="en-US" altLang="zh-CN" dirty="0"/>
              <a:t>PPT</a:t>
            </a:r>
            <a:r>
              <a:rPr lang="zh-CN" altLang="en-US" dirty="0"/>
              <a:t>、后续使用的 </a:t>
            </a:r>
            <a:r>
              <a:rPr lang="en-US" altLang="zh-CN" dirty="0"/>
              <a:t>Docker</a:t>
            </a:r>
            <a:r>
              <a:rPr lang="zh-CN" altLang="en-US" dirty="0"/>
              <a:t> 镜像以及涉及到的相关命令，都会在仓库中出现。</a:t>
            </a:r>
          </a:p>
        </p:txBody>
      </p:sp>
    </p:spTree>
    <p:extLst>
      <p:ext uri="{BB962C8B-B14F-4D97-AF65-F5344CB8AC3E}">
        <p14:creationId xmlns:p14="http://schemas.microsoft.com/office/powerpoint/2010/main" val="1824768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GB" altLang="zh-CN"/>
              <a:t>最后，在测试代码部分，我们可以使用如 Env 和 Agent 等组件的方法来构建测试用例。此外，Python 装饰器被用于系统地组织和管理这些测试用例。</a:t>
            </a:r>
          </a:p>
          <a:p>
            <a:pPr indent="0">
              <a:buFont typeface="Arial" panose="020B0604020202020204" pitchFamily="34" charset="0"/>
              <a:buNone/>
            </a:pPr>
            <a:r>
              <a:rPr lang="en-GB" altLang="zh-CN"/>
              <a:t>pytest </a:t>
            </a:r>
            <a:r>
              <a:rPr lang="zh-CN" altLang="en-GB"/>
              <a:t>也</a:t>
            </a:r>
            <a:r>
              <a:rPr lang="en-GB" altLang="zh-CN"/>
              <a:t>提供了丰富的功能和广泛的插件支持。随着测试代码规模的增长，采用 toffee 和 toffee-test 框架可以显著提升验证效率，并优化整体验证流程体验。</a:t>
            </a:r>
          </a:p>
          <a:p>
            <a:pPr indent="0">
              <a:buFont typeface="Arial" panose="020B0604020202020204" pitchFamily="34" charset="0"/>
              <a:buNone/>
            </a:pPr>
            <a:r>
              <a:rPr lang="en-GB" altLang="zh-CN"/>
              <a:t>以上就是 Toffee 验证环境的基本配置流程。在完成上述配置后，可以通过执行 make test 命令启动验证流程。系统会在 /report 目录中生成包含波形与覆盖率分析的综合报告。</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None/>
            </a:pPr>
            <a:r>
              <a:rPr lang="zh-CN" altLang="en-GB">
                <a:effectLst/>
              </a:rPr>
              <a:t>报告包含两种覆盖率：由</a:t>
            </a:r>
            <a:r>
              <a:rPr lang="en-US" altLang="zh-CN">
                <a:effectLst/>
              </a:rPr>
              <a:t>picker</a:t>
            </a:r>
            <a:r>
              <a:rPr lang="zh-CN" altLang="en-US">
                <a:effectLst/>
              </a:rPr>
              <a:t>提供的</a:t>
            </a:r>
            <a:r>
              <a:rPr lang="zh-CN" altLang="en-GB">
                <a:effectLst/>
              </a:rPr>
              <a:t>行覆盖率和由</a:t>
            </a:r>
            <a:r>
              <a:rPr lang="en-US" altLang="zh-CN">
                <a:effectLst/>
              </a:rPr>
              <a:t>toffee</a:t>
            </a:r>
            <a:r>
              <a:rPr lang="zh-CN" altLang="en-US">
                <a:effectLst/>
              </a:rPr>
              <a:t>提供的</a:t>
            </a:r>
            <a:r>
              <a:rPr lang="zh-CN" altLang="en-GB">
                <a:effectLst/>
              </a:rPr>
              <a:t>功能覆盖率。</a:t>
            </a:r>
          </a:p>
          <a:p>
            <a:pPr>
              <a:buNone/>
            </a:pPr>
            <a:r>
              <a:rPr lang="zh-CN" altLang="en-GB">
                <a:effectLst/>
              </a:rPr>
              <a:t>行覆盖率不需要再写代码，而功能覆盖率需要我们手动添加。</a:t>
            </a:r>
          </a:p>
          <a:p>
            <a:pPr>
              <a:buNone/>
            </a:pPr>
            <a:endParaRPr lang="zh-CN" altLang="en-GB">
              <a:effectLs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GB" dirty="0">
                <a:effectLst/>
              </a:rPr>
              <a:t>在</a:t>
            </a:r>
            <a:r>
              <a:rPr lang="en-US" altLang="zh-CN" dirty="0">
                <a:effectLst/>
              </a:rPr>
              <a:t>toffee</a:t>
            </a:r>
            <a:r>
              <a:rPr lang="zh-CN" altLang="en-US" dirty="0">
                <a:effectLst/>
              </a:rPr>
              <a:t>的</a:t>
            </a:r>
            <a:r>
              <a:rPr lang="zh-CN" altLang="en-GB" dirty="0">
                <a:effectLst/>
              </a:rPr>
              <a:t>功能覆盖率里，实现了一个三层结构：</a:t>
            </a:r>
            <a:r>
              <a:rPr lang="en-GB" altLang="zh-CN" dirty="0">
                <a:effectLst/>
                <a:sym typeface="+mn-ea"/>
              </a:rPr>
              <a:t>​​Group</a:t>
            </a:r>
            <a:r>
              <a:rPr lang="zh-CN" altLang="en-GB" dirty="0">
                <a:effectLst/>
                <a:sym typeface="+mn-ea"/>
              </a:rPr>
              <a:t>组</a:t>
            </a:r>
            <a:r>
              <a:rPr lang="en-GB" altLang="zh-CN" dirty="0">
                <a:effectLst/>
                <a:sym typeface="+mn-ea"/>
              </a:rPr>
              <a:t>​​, ​​Point</a:t>
            </a:r>
            <a:r>
              <a:rPr lang="zh-CN" altLang="en-GB" dirty="0">
                <a:effectLst/>
                <a:sym typeface="+mn-ea"/>
              </a:rPr>
              <a:t>点</a:t>
            </a:r>
            <a:r>
              <a:rPr lang="en-GB" altLang="zh-CN" dirty="0">
                <a:effectLst/>
                <a:sym typeface="+mn-ea"/>
              </a:rPr>
              <a:t>​​,  ​​Bin</a:t>
            </a:r>
            <a:r>
              <a:rPr lang="zh-CN" altLang="en-GB" dirty="0">
                <a:effectLst/>
                <a:sym typeface="+mn-ea"/>
              </a:rPr>
              <a:t>仓。</a:t>
            </a:r>
          </a:p>
          <a:p>
            <a:r>
              <a:rPr lang="zh-CN" altLang="en-GB" dirty="0">
                <a:effectLst/>
                <a:sym typeface="+mn-ea"/>
              </a:rPr>
              <a:t>只有当所有的子层级被满足的时候，覆盖率数据才会被收集。</a:t>
            </a:r>
          </a:p>
          <a:p>
            <a:endParaRPr lang="zh-CN" altLang="en-GB" dirty="0">
              <a:effectLst/>
              <a:sym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然后我们来看看覆盖率是如何定义的。</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GB" altLang="zh-CN" dirty="0">
                <a:effectLst/>
                <a:sym typeface="+mn-ea"/>
              </a:rPr>
              <a:t>CovGroup</a:t>
            </a:r>
            <a:r>
              <a:rPr lang="zh-CN" altLang="en-GB" dirty="0">
                <a:effectLst/>
                <a:sym typeface="+mn-ea"/>
              </a:rPr>
              <a:t>里定义覆盖率组，</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GB" dirty="0">
                <a:effectLst/>
                <a:sym typeface="+mn-ea"/>
              </a:rPr>
              <a:t>一个覆盖率组可以定义多个覆盖率点，</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GB" dirty="0">
                <a:effectLst/>
                <a:sym typeface="+mn-ea"/>
              </a:rPr>
              <a:t>每个覆盖率点里定义具体的覆盖率仓。</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None/>
            </a:pPr>
            <a:r>
              <a:rPr lang="zh-CN" altLang="en-US" dirty="0"/>
              <a:t>在之前 </a:t>
            </a:r>
            <a:r>
              <a:rPr lang="en-GB" altLang="zh-CN" dirty="0"/>
              <a:t>toffee-test </a:t>
            </a:r>
            <a:r>
              <a:rPr lang="zh-CN" altLang="en-US" dirty="0"/>
              <a:t>的示例代码中，我们注意到函数定义前都添加了 </a:t>
            </a:r>
            <a:r>
              <a:rPr lang="en-GB" altLang="zh-CN" dirty="0"/>
              <a:t>async </a:t>
            </a:r>
            <a:r>
              <a:rPr lang="zh-CN" altLang="en-US" dirty="0"/>
              <a:t>关键字。这是因为 </a:t>
            </a:r>
            <a:r>
              <a:rPr lang="en-GB" altLang="zh-CN" dirty="0"/>
              <a:t>Toffee </a:t>
            </a:r>
            <a:r>
              <a:rPr lang="zh-CN" altLang="en-US" dirty="0"/>
              <a:t>框架的核心是基于</a:t>
            </a:r>
            <a:r>
              <a:rPr lang="zh-CN" altLang="en-US" b="1" dirty="0"/>
              <a:t>协程</a:t>
            </a:r>
            <a:r>
              <a:rPr lang="zh-CN" altLang="en-US" dirty="0"/>
              <a:t>的</a:t>
            </a:r>
            <a:r>
              <a:rPr lang="zh-CN" altLang="en-US" b="1" dirty="0"/>
              <a:t>异步编程模型</a:t>
            </a:r>
            <a:r>
              <a:rPr lang="zh-CN" altLang="en-US" dirty="0"/>
              <a:t>。硬件验证天然涉及大量并发活动和精确的时间同步。</a:t>
            </a:r>
          </a:p>
          <a:p>
            <a:pPr>
              <a:buNone/>
            </a:pPr>
            <a:r>
              <a:rPr lang="zh-CN" altLang="en-US" dirty="0"/>
              <a:t>例如，我们需要同时驱动多个 </a:t>
            </a:r>
            <a:r>
              <a:rPr lang="en-GB" altLang="zh-CN" dirty="0"/>
              <a:t>DUT </a:t>
            </a:r>
            <a:r>
              <a:rPr lang="zh-CN" altLang="en-US" dirty="0"/>
              <a:t>接口，监测各种信号，等待特定的时钟边沿或事件发生，与参考模型进行交互等。如果使用传统的同步阻塞式编程（即一个函数调用必须等待其完全返回后才能执行下一步），代码会难以表达这种并发性，或者导致仿真效率低下（因为一个等待操作会阻塞所有其他活动）。虽然可以使用回调函数来处理异步事件，但这往往会导致控制流变得碎片化，容易陷入“回调地狱”，代码难以阅读和维护。</a:t>
            </a:r>
          </a:p>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b="0" i="0">
                <a:effectLst/>
                <a:latin typeface="微软雅黑" panose="020B0503020204020204" charset="-122"/>
                <a:ea typeface="微软雅黑" panose="020B0503020204020204" charset="-122"/>
              </a:rPr>
              <a:t>在此基础上，Toffee 引入了一种基于协程的时钟管理机制。该框架集中控制时钟的推进，调用 bundle.step(n) 表示在经过 n 个时钟周期后返回执行结果。</a:t>
            </a:r>
          </a:p>
          <a:p>
            <a:r>
              <a:rPr lang="en-GB" altLang="zh-CN" b="0" i="0">
                <a:effectLst/>
                <a:latin typeface="微软雅黑" panose="020B0503020204020204" charset="-122"/>
                <a:ea typeface="微软雅黑" panose="020B0503020204020204" charset="-122"/>
              </a:rPr>
              <a:t>对于并行操作，用户可以将任务分发给执行器（executor）来处理。</a:t>
            </a:r>
            <a:r>
              <a:rPr lang="zh-CN" altLang="en-GB" b="0" i="0">
                <a:effectLst/>
                <a:latin typeface="微软雅黑" panose="020B0503020204020204" charset="-122"/>
                <a:ea typeface="微软雅黑" panose="020B0503020204020204" charset="-122"/>
              </a:rPr>
              <a:t>以图上的例子来说，三个</a:t>
            </a:r>
            <a:r>
              <a:rPr lang="en-US" altLang="zh-CN" b="0" i="0">
                <a:effectLst/>
                <a:latin typeface="微软雅黑" panose="020B0503020204020204" charset="-122"/>
                <a:ea typeface="微软雅黑" panose="020B0503020204020204" charset="-122"/>
              </a:rPr>
              <a:t>func</a:t>
            </a:r>
            <a:r>
              <a:rPr lang="zh-CN" altLang="en-GB" b="0" i="0">
                <a:effectLst/>
                <a:latin typeface="微软雅黑" panose="020B0503020204020204" charset="-122"/>
                <a:ea typeface="微软雅黑" panose="020B0503020204020204" charset="-122"/>
              </a:rPr>
              <a:t>耗时分别是</a:t>
            </a:r>
            <a:r>
              <a:rPr lang="en-US" altLang="zh-CN" b="0" i="0">
                <a:effectLst/>
                <a:latin typeface="微软雅黑" panose="020B0503020204020204" charset="-122"/>
                <a:ea typeface="微软雅黑" panose="020B0503020204020204" charset="-122"/>
              </a:rPr>
              <a:t>1,3,2</a:t>
            </a:r>
            <a:r>
              <a:rPr lang="zh-CN" altLang="en-US" b="0" i="0">
                <a:effectLst/>
                <a:latin typeface="微软雅黑" panose="020B0503020204020204" charset="-122"/>
                <a:ea typeface="微软雅黑" panose="020B0503020204020204" charset="-122"/>
              </a:rPr>
              <a:t>个周期</a:t>
            </a:r>
            <a:r>
              <a:rPr lang="en-US" altLang="zh-CN" b="0" i="0">
                <a:effectLst/>
                <a:latin typeface="微软雅黑" panose="020B0503020204020204" charset="-122"/>
                <a:ea typeface="微软雅黑" panose="020B0503020204020204" charset="-122"/>
              </a:rPr>
              <a:t> </a:t>
            </a:r>
            <a:r>
              <a:rPr lang="zh-CN" altLang="en-US" b="0" i="0">
                <a:effectLst/>
                <a:latin typeface="微软雅黑" panose="020B0503020204020204" charset="-122"/>
                <a:ea typeface="微软雅黑" panose="020B0503020204020204" charset="-122"/>
              </a:rPr>
              <a:t>。</a:t>
            </a:r>
          </a:p>
          <a:p>
            <a:r>
              <a:rPr lang="zh-CN" altLang="en-GB" b="0" i="0">
                <a:effectLst/>
                <a:latin typeface="微软雅黑" panose="020B0503020204020204" charset="-122"/>
                <a:ea typeface="微软雅黑" panose="020B0503020204020204" charset="-122"/>
              </a:rPr>
              <a:t>对于每一次处理，这三个</a:t>
            </a:r>
            <a:r>
              <a:rPr lang="en-US" altLang="zh-CN" b="0" i="0">
                <a:effectLst/>
                <a:latin typeface="微软雅黑" panose="020B0503020204020204" charset="-122"/>
                <a:ea typeface="微软雅黑" panose="020B0503020204020204" charset="-122"/>
              </a:rPr>
              <a:t>func</a:t>
            </a:r>
            <a:r>
              <a:rPr lang="zh-CN" altLang="en-US" b="0" i="0">
                <a:effectLst/>
                <a:latin typeface="微软雅黑" panose="020B0503020204020204" charset="-122"/>
                <a:ea typeface="微软雅黑" panose="020B0503020204020204" charset="-122"/>
              </a:rPr>
              <a:t>会在同一个时刻开始，只有当耗时最长的</a:t>
            </a:r>
            <a:r>
              <a:rPr lang="en-US" altLang="zh-CN" b="0" i="0">
                <a:effectLst/>
                <a:latin typeface="微软雅黑" panose="020B0503020204020204" charset="-122"/>
                <a:ea typeface="微软雅黑" panose="020B0503020204020204" charset="-122"/>
              </a:rPr>
              <a:t>func</a:t>
            </a:r>
            <a:r>
              <a:rPr lang="zh-CN" altLang="en-US" b="0" i="0">
                <a:effectLst/>
                <a:latin typeface="微软雅黑" panose="020B0503020204020204" charset="-122"/>
                <a:ea typeface="微软雅黑" panose="020B0503020204020204" charset="-122"/>
              </a:rPr>
              <a:t>结束之后，</a:t>
            </a:r>
            <a:r>
              <a:rPr lang="en-GB" altLang="zh-CN">
                <a:effectLst/>
                <a:sym typeface="+mn-ea"/>
              </a:rPr>
              <a:t>executor</a:t>
            </a:r>
            <a:r>
              <a:rPr lang="zh-CN" altLang="en-GB">
                <a:effectLst/>
                <a:sym typeface="+mn-ea"/>
              </a:rPr>
              <a:t>才会进入下一个阶段。</a:t>
            </a:r>
            <a:endParaRPr lang="en-GB" altLang="zh-CN" b="0" i="0">
              <a:effectLst/>
              <a:latin typeface="微软雅黑" panose="020B0503020204020204" charset="-122"/>
              <a:ea typeface="微软雅黑" panose="020B0503020204020204" charset="-122"/>
            </a:endParaRPr>
          </a:p>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fontAlgn="base">
              <a:spcAft>
                <a:spcPts val="900"/>
              </a:spcAft>
              <a:buNone/>
            </a:pPr>
            <a:r>
              <a:rPr lang="zh-CN" altLang="en-GB" b="0" i="0">
                <a:solidFill>
                  <a:srgbClr val="1F2328"/>
                </a:solidFill>
                <a:effectLst/>
                <a:latin typeface="-apple-system"/>
              </a:rPr>
              <a:t>在验证中，我们有时需要访问更高级的信息，比如微架构或者指令细节。此外，有些场景我们需要在某个点暂停执行并观察处理器状态。这时候</a:t>
            </a:r>
            <a:r>
              <a:rPr lang="en-US" altLang="zh-CN" b="0" i="0">
                <a:solidFill>
                  <a:srgbClr val="1F2328"/>
                </a:solidFill>
                <a:effectLst/>
                <a:latin typeface="-apple-system"/>
              </a:rPr>
              <a:t>XSPdb</a:t>
            </a:r>
            <a:r>
              <a:rPr lang="zh-CN" altLang="en-US" b="0" i="0">
                <a:solidFill>
                  <a:srgbClr val="1F2328"/>
                </a:solidFill>
                <a:effectLst/>
                <a:latin typeface="-apple-system"/>
              </a:rPr>
              <a:t>就派上用场了。</a:t>
            </a:r>
            <a:endParaRPr lang="en-GB" altLang="zh-CN" b="0" i="0">
              <a:solidFill>
                <a:srgbClr val="1F2328"/>
              </a:solidFill>
              <a:effectLst/>
              <a:latin typeface="-apple-system"/>
            </a:endParaRPr>
          </a:p>
          <a:p>
            <a:pPr algn="l" fontAlgn="base">
              <a:spcAft>
                <a:spcPts val="900"/>
              </a:spcAft>
              <a:buNone/>
            </a:pPr>
            <a:r>
              <a:rPr lang="en-GB" altLang="zh-CN" b="0" i="0">
                <a:effectLst/>
                <a:latin typeface="微软雅黑" panose="020B0503020204020204" charset="-122"/>
                <a:ea typeface="微软雅黑" panose="020B0503020204020204" charset="-122"/>
              </a:rPr>
              <a:t>XSPdb 是基于Python pdb调试器构建的专用RSIC-V IP调试工具</a:t>
            </a:r>
            <a:r>
              <a:rPr lang="zh-CN" altLang="en-GB" b="0" i="0">
                <a:effectLst/>
                <a:latin typeface="微软雅黑" panose="020B0503020204020204" charset="-122"/>
                <a:ea typeface="微软雅黑" panose="020B0503020204020204" charset="-122"/>
              </a:rPr>
              <a:t>。</a:t>
            </a:r>
          </a:p>
          <a:p>
            <a:pPr algn="l" fontAlgn="base">
              <a:spcAft>
                <a:spcPts val="900"/>
              </a:spcAft>
              <a:buNone/>
            </a:pPr>
            <a:r>
              <a:rPr lang="en-GB" altLang="zh-CN" b="0" i="0">
                <a:effectLst/>
                <a:latin typeface="微软雅黑" panose="020B0503020204020204" charset="-122"/>
                <a:ea typeface="微软雅黑" panose="020B0503020204020204" charset="-122"/>
              </a:rPr>
              <a:t>针对香山difftest接口核进行了定制，提供类GDB的交互式调试能力。该工具集成终端命令行界面、RTL级波形调试开关、自动化脚本回放、系统快照保存/恢复等基础功能模块，同时实现寄存器初始化配置、指令集反汇编解析等核心调试能力，并扩展支持断点条件触发、观察点实时追踪、寄存器/内存可视化监控等高级调试场景，通过硬件信号级调试接口与软件执行状态联动机制，为RISC-V IP的软硬件协同验证提供解决方案。</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fontAlgn="base">
              <a:spcBef>
                <a:spcPts val="600"/>
              </a:spcBef>
              <a:spcAft>
                <a:spcPts val="1200"/>
              </a:spcAft>
            </a:pPr>
            <a:r>
              <a:rPr lang="zh-CN" altLang="en-GB" sz="1600" b="0" i="0">
                <a:effectLst/>
                <a:latin typeface="微软雅黑" panose="020B0503020204020204" charset="-122"/>
                <a:ea typeface="微软雅黑" panose="020B0503020204020204" charset="-122"/>
              </a:rPr>
              <a:t>开始之前，我们来一起查看一下项目结构。</a:t>
            </a:r>
          </a:p>
          <a:p>
            <a:pPr algn="l" fontAlgn="base">
              <a:spcBef>
                <a:spcPts val="600"/>
              </a:spcBef>
              <a:spcAft>
                <a:spcPts val="1200"/>
              </a:spcAft>
            </a:pPr>
            <a:r>
              <a:rPr lang="zh-CN" altLang="en-GB" sz="1600" b="0" i="0">
                <a:effectLst/>
                <a:latin typeface="微软雅黑" panose="020B0503020204020204" charset="-122"/>
                <a:ea typeface="微软雅黑" panose="020B0503020204020204" charset="-122"/>
              </a:rPr>
              <a:t>执行</a:t>
            </a:r>
            <a:r>
              <a:rPr lang="en-US" altLang="zh-CN" sz="1600" b="0" i="0">
                <a:effectLst/>
                <a:latin typeface="微软雅黑" panose="020B0503020204020204" charset="-122"/>
                <a:ea typeface="微软雅黑" panose="020B0503020204020204" charset="-122"/>
              </a:rPr>
              <a:t>cd</a:t>
            </a:r>
            <a:r>
              <a:rPr lang="zh-CN" altLang="en-US" sz="1600" b="0" i="0">
                <a:effectLst/>
                <a:latin typeface="微软雅黑" panose="020B0503020204020204" charset="-122"/>
                <a:ea typeface="微软雅黑" panose="020B0503020204020204" charset="-122"/>
              </a:rPr>
              <a:t>到</a:t>
            </a:r>
            <a:r>
              <a:rPr lang="en-US" altLang="zh-CN" sz="1600" b="0" i="0">
                <a:effectLst/>
                <a:latin typeface="微软雅黑" panose="020B0503020204020204" charset="-122"/>
                <a:ea typeface="微软雅黑" panose="020B0503020204020204" charset="-122"/>
              </a:rPr>
              <a:t>xspdb</a:t>
            </a:r>
            <a:r>
              <a:rPr lang="zh-CN" altLang="en-US" sz="1600" b="0" i="0">
                <a:effectLst/>
                <a:latin typeface="微软雅黑" panose="020B0503020204020204" charset="-122"/>
                <a:ea typeface="微软雅黑" panose="020B0503020204020204" charset="-122"/>
              </a:rPr>
              <a:t>目录，在这里用</a:t>
            </a:r>
            <a:r>
              <a:rPr lang="en-US" altLang="zh-CN" sz="1600" b="0" i="0">
                <a:effectLst/>
                <a:latin typeface="微软雅黑" panose="020B0503020204020204" charset="-122"/>
                <a:ea typeface="微软雅黑" panose="020B0503020204020204" charset="-122"/>
              </a:rPr>
              <a:t>tree</a:t>
            </a:r>
            <a:r>
              <a:rPr lang="zh-CN" altLang="en-US" sz="1600" b="0" i="0">
                <a:effectLst/>
                <a:latin typeface="微软雅黑" panose="020B0503020204020204" charset="-122"/>
                <a:ea typeface="微软雅黑" panose="020B0503020204020204" charset="-122"/>
              </a:rPr>
              <a:t>查看项目结构。</a:t>
            </a:r>
          </a:p>
          <a:p>
            <a:pPr algn="l" fontAlgn="base">
              <a:spcBef>
                <a:spcPts val="600"/>
              </a:spcBef>
              <a:spcAft>
                <a:spcPts val="1200"/>
              </a:spcAft>
            </a:pPr>
            <a:r>
              <a:rPr lang="zh-CN" altLang="en-US" sz="1600" b="0" i="0">
                <a:effectLst/>
                <a:latin typeface="微软雅黑" panose="020B0503020204020204" charset="-122"/>
                <a:ea typeface="微软雅黑" panose="020B0503020204020204" charset="-122"/>
              </a:rPr>
              <a:t>这里有五个目录，</a:t>
            </a:r>
            <a:r>
              <a:rPr lang="en-US" altLang="zh-CN" sz="1600" b="0" i="0">
                <a:effectLst/>
                <a:latin typeface="微软雅黑" panose="020B0503020204020204" charset="-122"/>
                <a:ea typeface="微软雅黑" panose="020B0503020204020204" charset="-122"/>
              </a:rPr>
              <a:t>XSPdb</a:t>
            </a:r>
            <a:r>
              <a:rPr lang="zh-CN" altLang="en-US" sz="1600" b="0" i="0">
                <a:effectLst/>
                <a:latin typeface="微软雅黑" panose="020B0503020204020204" charset="-122"/>
                <a:ea typeface="微软雅黑" panose="020B0503020204020204" charset="-122"/>
              </a:rPr>
              <a:t>是核心代码，</a:t>
            </a:r>
            <a:r>
              <a:rPr lang="en-US" altLang="zh-CN" sz="1600" b="0" i="0">
                <a:effectLst/>
                <a:latin typeface="微软雅黑" panose="020B0503020204020204" charset="-122"/>
                <a:ea typeface="微软雅黑" panose="020B0503020204020204" charset="-122"/>
              </a:rPr>
              <a:t>XSPython</a:t>
            </a:r>
            <a:r>
              <a:rPr lang="zh-CN" altLang="en-US" sz="1600" b="0" i="0">
                <a:effectLst/>
                <a:latin typeface="微软雅黑" panose="020B0503020204020204" charset="-122"/>
                <a:ea typeface="微软雅黑" panose="020B0503020204020204" charset="-122"/>
              </a:rPr>
              <a:t>是包，</a:t>
            </a:r>
            <a:r>
              <a:rPr lang="en-US" altLang="zh-CN" sz="1600" b="0" i="0">
                <a:effectLst/>
                <a:latin typeface="微软雅黑" panose="020B0503020204020204" charset="-122"/>
                <a:ea typeface="微软雅黑" panose="020B0503020204020204" charset="-122"/>
              </a:rPr>
              <a:t>example</a:t>
            </a:r>
            <a:r>
              <a:rPr lang="zh-CN" altLang="en-US" sz="1600" b="0" i="0">
                <a:effectLst/>
                <a:latin typeface="微软雅黑" panose="020B0503020204020204" charset="-122"/>
                <a:ea typeface="微软雅黑" panose="020B0503020204020204" charset="-122"/>
              </a:rPr>
              <a:t>里有一些实例脚本，</a:t>
            </a:r>
            <a:r>
              <a:rPr lang="en-US" altLang="zh-CN" sz="1600" b="0" i="0">
                <a:effectLst/>
                <a:latin typeface="微软雅黑" panose="020B0503020204020204" charset="-122"/>
                <a:ea typeface="微软雅黑" panose="020B0503020204020204" charset="-122"/>
              </a:rPr>
              <a:t>ready-to-run</a:t>
            </a:r>
            <a:r>
              <a:rPr lang="zh-CN" altLang="en-US" sz="1600" b="0" i="0">
                <a:effectLst/>
                <a:latin typeface="微软雅黑" panose="020B0503020204020204" charset="-122"/>
                <a:ea typeface="微软雅黑" panose="020B0503020204020204" charset="-122"/>
              </a:rPr>
              <a:t>里是用于初始化</a:t>
            </a:r>
            <a:r>
              <a:rPr lang="en-US" altLang="zh-CN" sz="1600" b="0" i="0">
                <a:effectLst/>
                <a:latin typeface="微软雅黑" panose="020B0503020204020204" charset="-122"/>
                <a:ea typeface="微软雅黑" panose="020B0503020204020204" charset="-122"/>
              </a:rPr>
              <a:t>dut</a:t>
            </a:r>
            <a:r>
              <a:rPr lang="zh-CN" altLang="en-US" sz="1600" b="0" i="0">
                <a:effectLst/>
                <a:latin typeface="微软雅黑" panose="020B0503020204020204" charset="-122"/>
                <a:ea typeface="微软雅黑" panose="020B0503020204020204" charset="-122"/>
              </a:rPr>
              <a:t>的脚本。</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a:t>直接运行</a:t>
            </a:r>
            <a:r>
              <a:rPr lang="en-US" altLang="zh-CN"/>
              <a:t>make test</a:t>
            </a:r>
            <a:r>
              <a:rPr lang="zh-CN" altLang="en-US"/>
              <a:t>，使用特定的</a:t>
            </a:r>
            <a:r>
              <a:rPr lang="en-US" altLang="zh-CN"/>
              <a:t>picker</a:t>
            </a:r>
            <a:r>
              <a:rPr lang="zh-CN" altLang="en-US"/>
              <a:t>依赖</a:t>
            </a:r>
            <a:r>
              <a:rPr lang="en-GB" altLang="zh-CN" b="1">
                <a:effectLst/>
                <a:sym typeface="+mn-ea"/>
              </a:rPr>
              <a:t>​</a:t>
            </a:r>
            <a:r>
              <a:rPr lang="en-GB" altLang="zh-CN">
                <a:effectLst/>
                <a:sym typeface="+mn-ea"/>
              </a:rPr>
              <a:t>​</a:t>
            </a:r>
            <a:r>
              <a:rPr lang="zh-CN" altLang="en-GB">
                <a:effectLst/>
                <a:sym typeface="+mn-ea"/>
              </a:rPr>
              <a:t>启动。</a:t>
            </a:r>
          </a:p>
          <a:p>
            <a:pPr indent="0">
              <a:buFont typeface="Arial" panose="020B0604020202020204" pitchFamily="34" charset="0"/>
              <a:buNone/>
            </a:pPr>
            <a:r>
              <a:rPr lang="zh-CN" altLang="en-GB">
                <a:effectLst/>
                <a:sym typeface="+mn-ea"/>
              </a:rPr>
              <a:t>当我们看到</a:t>
            </a:r>
            <a:r>
              <a:rPr lang="en-US" altLang="zh-CN">
                <a:effectLst/>
                <a:sym typeface="+mn-ea"/>
              </a:rPr>
              <a:t>while True</a:t>
            </a:r>
            <a:r>
              <a:rPr lang="zh-CN" altLang="en-US">
                <a:effectLst/>
                <a:sym typeface="+mn-ea"/>
              </a:rPr>
              <a:t>的时候就成功启动</a:t>
            </a:r>
            <a:r>
              <a:rPr lang="en-US" altLang="zh-CN">
                <a:effectLst/>
                <a:sym typeface="+mn-ea"/>
              </a:rPr>
              <a:t>xspdb</a:t>
            </a:r>
            <a:r>
              <a:rPr lang="zh-CN" altLang="en-US">
                <a:effectLst/>
                <a:sym typeface="+mn-ea"/>
              </a:rPr>
              <a:t>了。</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首先，我们可以使用</a:t>
            </a:r>
            <a:r>
              <a:rPr lang="en-US" altLang="zh-CN"/>
              <a:t>xcmds</a:t>
            </a:r>
            <a:r>
              <a:rPr lang="zh-CN" altLang="en-US"/>
              <a:t>来查看</a:t>
            </a:r>
            <a:r>
              <a:rPr lang="en-US" altLang="zh-CN"/>
              <a:t>xspdb</a:t>
            </a:r>
            <a:r>
              <a:rPr lang="zh-CN" altLang="en-US"/>
              <a:t>的命令，一些常用的可以查看下图。</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为什么芯片验证需要软件工程师？</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要回答这个问题，我们首先需要理解三个关键趋势：开源芯片的普及、芯片敏捷开发的成熟，以及硬件</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软件协同设计的兴起。这三个趋势将催生出更多的芯片设计。</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接下来，我会分别展开讲述，并在此基础上，进一步探讨它们给验证带来的挑战与新机遇。</a:t>
            </a:r>
            <a:endParaRPr lang="en-US" altLang="zh-CN" sz="1200" b="0" i="0" u="none" strike="noStrike" kern="1200" dirty="0">
              <a:solidFill>
                <a:schemeClr val="tx1"/>
              </a:solidFill>
              <a:effectLst/>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US" altLang="zh-CN" dirty="0" err="1"/>
              <a:t>xui</a:t>
            </a:r>
            <a:r>
              <a:rPr lang="zh-CN" altLang="en-US" dirty="0"/>
              <a:t>可以进入文本用户界面。</a:t>
            </a:r>
          </a:p>
          <a:p>
            <a:pPr indent="0">
              <a:buFont typeface="Arial" panose="020B0604020202020204" pitchFamily="34" charset="0"/>
              <a:buNone/>
            </a:pPr>
            <a:r>
              <a:rPr lang="zh-CN" altLang="en-US" dirty="0"/>
              <a:t>界面分成这几块。</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我们可以用这两个命令分别加载内存信息和初始化</a:t>
            </a:r>
            <a:r>
              <a:rPr lang="en-US" altLang="zh-CN"/>
              <a:t>flash</a:t>
            </a:r>
            <a:r>
              <a:rPr lang="zh-CN" altLang="en-US"/>
              <a:t>信息。</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kumimoji="1" lang="zh-CN" altLang="en-US" sz="1200"/>
              <a:t>我们可以通过下面这两个命令来驱动</a:t>
            </a:r>
            <a:r>
              <a:rPr kumimoji="1" lang="en-US" altLang="zh-CN" sz="1200"/>
              <a:t>RTL</a:t>
            </a:r>
            <a:r>
              <a:rPr kumimoji="1" lang="zh-CN" altLang="en-US" sz="1200"/>
              <a:t>。</a:t>
            </a:r>
          </a:p>
          <a:p>
            <a:pPr indent="0">
              <a:buFont typeface="Arial" panose="020B0604020202020204" pitchFamily="34" charset="0"/>
              <a:buNone/>
            </a:pPr>
            <a:r>
              <a:rPr kumimoji="1" lang="zh-CN" altLang="en-US" sz="1200"/>
              <a:t>通过</a:t>
            </a:r>
            <a:r>
              <a:rPr kumimoji="1" lang="en-US" altLang="zh-CN" sz="1200"/>
              <a:t>xistep 2</a:t>
            </a:r>
            <a:r>
              <a:rPr kumimoji="1" lang="zh-CN" altLang="en-US" sz="1200"/>
              <a:t>初始化</a:t>
            </a:r>
            <a:r>
              <a:rPr kumimoji="1" lang="en-US" altLang="zh-CN" sz="1200"/>
              <a:t>pdb,</a:t>
            </a:r>
            <a:r>
              <a:rPr kumimoji="1" lang="zh-CN" altLang="en-US" sz="1200"/>
              <a:t>跳到</a:t>
            </a:r>
            <a:r>
              <a:rPr kumimoji="1" lang="en-US" altLang="zh-CN">
                <a:sym typeface="+mn-ea"/>
              </a:rPr>
              <a:t>pdb</a:t>
            </a:r>
            <a:r>
              <a:rPr kumimoji="1" lang="zh-CN" altLang="en-US">
                <a:sym typeface="+mn-ea"/>
              </a:rPr>
              <a:t>起始地址。</a:t>
            </a:r>
          </a:p>
          <a:p>
            <a:pPr indent="0">
              <a:buFont typeface="Arial" panose="020B0604020202020204" pitchFamily="34" charset="0"/>
              <a:buNone/>
            </a:pPr>
            <a:r>
              <a:rPr kumimoji="1" lang="zh-CN" altLang="en-US">
                <a:sym typeface="+mn-ea"/>
              </a:rPr>
              <a:t>再跑几个指令</a:t>
            </a:r>
            <a:r>
              <a:rPr kumimoji="1" lang="en-US" altLang="zh-CN">
                <a:sym typeface="+mn-ea"/>
              </a:rPr>
              <a:t>,</a:t>
            </a:r>
            <a:r>
              <a:rPr kumimoji="1" lang="zh-CN" altLang="en-US">
                <a:sym typeface="+mn-ea"/>
              </a:rPr>
              <a:t>会</a:t>
            </a:r>
            <a:r>
              <a:rPr kumimoji="1" lang="en-US" altLang="zh-CN">
                <a:sym typeface="+mn-ea"/>
              </a:rPr>
              <a:t>xs</a:t>
            </a:r>
            <a:r>
              <a:rPr kumimoji="1" lang="zh-CN" altLang="en-US">
                <a:sym typeface="+mn-ea"/>
              </a:rPr>
              <a:t>指定对应地址的指令。</a:t>
            </a:r>
            <a:endParaRPr kumimoji="1" lang="zh-CN" altLang="en-US" sz="1200"/>
          </a:p>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如果想复位的话，要手动敲多条命令比较麻烦。</a:t>
            </a:r>
          </a:p>
          <a:p>
            <a:r>
              <a:rPr lang="zh-CN" altLang="en-US"/>
              <a:t>我们可以将复位命令写在一个脚本里，这样直接用</a:t>
            </a:r>
            <a:r>
              <a:rPr lang="en-US" altLang="zh-CN"/>
              <a:t>xload_script</a:t>
            </a:r>
            <a:r>
              <a:rPr lang="zh-CN" altLang="en-US"/>
              <a:t>加载脚本来复位。</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t>如果想</a:t>
            </a:r>
            <a:r>
              <a:rPr lang="en-US" altLang="zh-CN" dirty="0" err="1"/>
              <a:t>xs</a:t>
            </a:r>
            <a:r>
              <a:rPr lang="zh-CN" altLang="en-US" dirty="0"/>
              <a:t>执行其他指令，我们可以把对应的指令写到一个文件中，加载它就行。</a:t>
            </a:r>
          </a:p>
          <a:p>
            <a:pPr indent="0">
              <a:buFont typeface="Arial" panose="020B0604020202020204" pitchFamily="34" charset="0"/>
              <a:buNone/>
            </a:pPr>
            <a:r>
              <a:rPr lang="zh-CN" altLang="en-US" dirty="0"/>
              <a:t>如果我们执行这条指令，就是下面这个结果。</a:t>
            </a:r>
          </a:p>
          <a:p>
            <a:pPr indent="0">
              <a:buFont typeface="Arial" panose="020B0604020202020204" pitchFamily="34" charset="0"/>
              <a:buNone/>
            </a:pPr>
            <a:r>
              <a:rPr lang="zh-CN" altLang="en-US" dirty="0"/>
              <a:t>我们在</a:t>
            </a:r>
            <a:r>
              <a:rPr kumimoji="1" lang="en-US" altLang="zh-CN" b="1" dirty="0">
                <a:solidFill>
                  <a:schemeClr val="bg1"/>
                </a:solidFill>
                <a:sym typeface="+mn-ea"/>
              </a:rPr>
              <a:t>0x1000020c</a:t>
            </a:r>
            <a:r>
              <a:rPr kumimoji="1" lang="zh-CN" altLang="en-US" b="1" dirty="0">
                <a:solidFill>
                  <a:schemeClr val="bg1"/>
                </a:solidFill>
                <a:sym typeface="+mn-ea"/>
              </a:rPr>
              <a:t>加载这个指令流。</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a:sym typeface="+mn-ea"/>
              </a:rPr>
              <a:t>顺带的，可以在脚本里设置观察点。</a:t>
            </a:r>
          </a:p>
          <a:p>
            <a:pPr indent="0">
              <a:buFont typeface="Arial" panose="020B0604020202020204" pitchFamily="34" charset="0"/>
              <a:buNone/>
            </a:pPr>
            <a:r>
              <a:rPr lang="zh-CN" altLang="en-US">
                <a:sym typeface="+mn-ea"/>
              </a:rPr>
              <a:t>这里我们在</a:t>
            </a:r>
            <a:r>
              <a:rPr lang="en-US" altLang="zh-CN">
                <a:sym typeface="+mn-ea"/>
              </a:rPr>
              <a:t>218</a:t>
            </a:r>
            <a:r>
              <a:rPr lang="zh-CN" altLang="en-US">
                <a:sym typeface="+mn-ea"/>
              </a:rPr>
              <a:t>设置了一个观察点，</a:t>
            </a:r>
            <a:r>
              <a:rPr kumimoji="1" lang="zh-CN" altLang="en-US" b="1">
                <a:solidFill>
                  <a:srgbClr val="FF0000"/>
                </a:solidFill>
                <a:sym typeface="+mn-ea"/>
              </a:rPr>
              <a:t>指令将停止在</a:t>
            </a:r>
            <a:r>
              <a:rPr kumimoji="1" lang="en-US" altLang="zh-CN" b="1">
                <a:solidFill>
                  <a:srgbClr val="FF0000"/>
                </a:solidFill>
                <a:sym typeface="+mn-ea"/>
              </a:rPr>
              <a:t> pc 0x1000218</a:t>
            </a:r>
            <a:r>
              <a:rPr kumimoji="1" lang="zh-CN" altLang="en-US" b="1">
                <a:solidFill>
                  <a:srgbClr val="FF0000"/>
                </a:solidFill>
                <a:sym typeface="+mn-ea"/>
              </a:rPr>
              <a:t>。</a:t>
            </a:r>
            <a:endParaRPr lang="zh-CN" altLang="en-US"/>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t>最后，我们来运行一下这个包含前两个</a:t>
            </a:r>
            <a:r>
              <a:rPr lang="zh-CN" altLang="en-US" dirty="0"/>
              <a:t>添加</a:t>
            </a:r>
            <a:r>
              <a:rPr lang="zh-CN" dirty="0"/>
              <a:t>指令流和观察点的脚本，来看一下结果。</a:t>
            </a:r>
          </a:p>
          <a:p>
            <a:r>
              <a:rPr lang="zh-CN" altLang="en-US" dirty="0"/>
              <a:t>可以看到，</a:t>
            </a:r>
            <a:r>
              <a:rPr kumimoji="1" lang="zh-CN" altLang="en-US" b="1" dirty="0">
                <a:solidFill>
                  <a:srgbClr val="FF0000"/>
                </a:solidFill>
                <a:sym typeface="+mn-ea"/>
              </a:rPr>
              <a:t>指令停止在</a:t>
            </a:r>
            <a:r>
              <a:rPr kumimoji="1" lang="en-US" altLang="zh-CN" b="1" dirty="0">
                <a:solidFill>
                  <a:srgbClr val="FF0000"/>
                </a:solidFill>
                <a:sym typeface="+mn-ea"/>
              </a:rPr>
              <a:t> pc 0x1000218</a:t>
            </a:r>
            <a:r>
              <a:rPr kumimoji="1" lang="zh-CN" altLang="en-US" b="1" dirty="0">
                <a:solidFill>
                  <a:srgbClr val="FF0000"/>
                </a:solidFill>
                <a:sym typeface="+mn-ea"/>
              </a:rPr>
              <a:t>之前，因为</a:t>
            </a:r>
            <a:r>
              <a:rPr kumimoji="1" lang="en-US" altLang="zh-CN" b="1" dirty="0">
                <a:solidFill>
                  <a:srgbClr val="FF0000"/>
                </a:solidFill>
                <a:sym typeface="+mn-ea"/>
              </a:rPr>
              <a:t>214</a:t>
            </a:r>
            <a:r>
              <a:rPr kumimoji="1" lang="zh-CN" altLang="en-US" b="1" dirty="0">
                <a:solidFill>
                  <a:srgbClr val="FF0000"/>
                </a:solidFill>
                <a:sym typeface="+mn-ea"/>
              </a:rPr>
              <a:t>执行完毕了。</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感谢大家的聆听，以上是本次</a:t>
            </a:r>
            <a:r>
              <a:rPr lang="en-US" altLang="zh-CN" dirty="0"/>
              <a:t> Tutorial</a:t>
            </a:r>
            <a:r>
              <a:rPr lang="zh-CN" altLang="en-US" dirty="0"/>
              <a:t> 的全部内容，下面是万众一芯的</a:t>
            </a:r>
            <a:r>
              <a:rPr lang="en-US" altLang="zh-CN" dirty="0"/>
              <a:t>QQ</a:t>
            </a:r>
            <a:r>
              <a:rPr lang="zh-CN" altLang="en-US" dirty="0"/>
              <a:t>交流群、微信公众号、官网和本次的演示环境。</a:t>
            </a:r>
            <a:endParaRPr lang="en-US" altLang="zh-CN" dirty="0"/>
          </a:p>
          <a:p>
            <a:endParaRPr lang="en-US" altLang="zh-CN" dirty="0"/>
          </a:p>
          <a:p>
            <a:r>
              <a:rPr lang="zh-CN" altLang="en-US" dirty="0"/>
              <a:t>再次感谢大家的宝贵时间。最后，也要特别感谢香山开源社区朋友们的支持，以及所有老师和同学们的辛勤付出。谢谢！</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80CA4-E8D1-B731-AC31-BA2E2C2607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430726-5F7B-1C46-8A3A-4CA4AA65900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E17ACE-FF0A-2D49-5E38-9E849BE7013B}"/>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开源芯片正经历着飞速的演进和发展，以</a:t>
            </a:r>
            <a:r>
              <a:rPr lang="en" altLang="zh-CN" sz="1200" b="0" i="0" u="none" strike="noStrike" kern="1200" dirty="0">
                <a:solidFill>
                  <a:schemeClr val="tx1"/>
                </a:solidFill>
                <a:effectLst/>
                <a:latin typeface="+mn-lt"/>
                <a:ea typeface="+mn-ea"/>
                <a:cs typeface="+mn-cs"/>
              </a:rPr>
              <a:t>RISC-V</a:t>
            </a:r>
            <a:r>
              <a:rPr lang="zh-CN" altLang="en-US" sz="1200" b="0" i="0" u="none" strike="noStrike" kern="1200" dirty="0">
                <a:solidFill>
                  <a:schemeClr val="tx1"/>
                </a:solidFill>
                <a:effectLst/>
                <a:latin typeface="+mn-lt"/>
                <a:ea typeface="+mn-ea"/>
                <a:cs typeface="+mn-cs"/>
              </a:rPr>
              <a:t>的发展历程为例，我们可以看到它用了十年的时间，走完了从简单核心到复杂应用处理器的发展道路。</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这种不断加速的迭代能力和持续扩大的生态版图，有力地证明了开源芯片不仅是一个可行的技术路线，更代表着芯片产业未来的发展方向。</a:t>
            </a:r>
          </a:p>
        </p:txBody>
      </p:sp>
    </p:spTree>
    <p:extLst>
      <p:ext uri="{BB962C8B-B14F-4D97-AF65-F5344CB8AC3E}">
        <p14:creationId xmlns:p14="http://schemas.microsoft.com/office/powerpoint/2010/main" val="1872044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AB508-1F05-4968-0DA8-6DD45B0190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78A3AF-B3BC-8031-E63F-E8E6EF8A44B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7F66D06-09D5-446A-0998-E5C71994DCE6}"/>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目前，整个行业正基于 </a:t>
            </a:r>
            <a:r>
              <a:rPr lang="en" altLang="zh-CN" sz="1200" b="0" i="0" u="none" strike="noStrike" kern="1200" dirty="0">
                <a:solidFill>
                  <a:schemeClr val="tx1"/>
                </a:solidFill>
                <a:effectLst/>
                <a:latin typeface="+mn-lt"/>
                <a:ea typeface="+mn-ea"/>
                <a:cs typeface="+mn-cs"/>
              </a:rPr>
              <a:t>RISC-V </a:t>
            </a:r>
            <a:r>
              <a:rPr lang="zh-CN" altLang="en-US" sz="1200" b="0" i="0" u="none" strike="noStrike" kern="1200" dirty="0">
                <a:solidFill>
                  <a:schemeClr val="tx1"/>
                </a:solidFill>
                <a:effectLst/>
                <a:latin typeface="+mn-lt"/>
                <a:ea typeface="+mn-ea"/>
                <a:cs typeface="+mn-cs"/>
              </a:rPr>
              <a:t>指令集架构，构建开源的芯片生态系统。</a:t>
            </a:r>
          </a:p>
          <a:p>
            <a:r>
              <a:rPr lang="zh-CN" altLang="en-US" sz="1200" b="0" i="0" u="none" strike="noStrike" kern="1200" dirty="0">
                <a:solidFill>
                  <a:schemeClr val="tx1"/>
                </a:solidFill>
                <a:effectLst/>
                <a:latin typeface="+mn-lt"/>
                <a:ea typeface="+mn-ea"/>
                <a:cs typeface="+mn-cs"/>
              </a:rPr>
              <a:t>这个生态系统的核心优势在于通过共享基础设施，能够减少在</a:t>
            </a:r>
            <a:r>
              <a:rPr lang="en" altLang="zh-CN" sz="1200" b="0" i="0" u="none" strike="noStrike" kern="1200" dirty="0">
                <a:solidFill>
                  <a:schemeClr val="tx1"/>
                </a:solidFill>
                <a:effectLst/>
                <a:latin typeface="+mn-lt"/>
                <a:ea typeface="+mn-ea"/>
                <a:cs typeface="+mn-cs"/>
              </a:rPr>
              <a:t>IP</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EDA</a:t>
            </a:r>
            <a:r>
              <a:rPr lang="zh-CN" altLang="en-US" sz="1200" b="0" i="0" u="none" strike="noStrike" kern="1200" dirty="0">
                <a:solidFill>
                  <a:schemeClr val="tx1"/>
                </a:solidFill>
                <a:effectLst/>
                <a:latin typeface="+mn-lt"/>
                <a:ea typeface="+mn-ea"/>
                <a:cs typeface="+mn-cs"/>
              </a:rPr>
              <a:t>工具和工程上所需投入的成本，从而有效降低了芯片开发的门槛，让更多人参与其中。</a:t>
            </a:r>
          </a:p>
        </p:txBody>
      </p:sp>
    </p:spTree>
    <p:extLst>
      <p:ext uri="{BB962C8B-B14F-4D97-AF65-F5344CB8AC3E}">
        <p14:creationId xmlns:p14="http://schemas.microsoft.com/office/powerpoint/2010/main" val="355829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BF11E-AC67-D8A7-6827-9E68A9D3F9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661448-30CB-EABB-521E-5835640CBF6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C59BBD1-17B5-596A-C957-EC8B6C8C3F82}"/>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随着开源芯片的不断发展，敏捷方法论也随之成熟。</a:t>
            </a:r>
          </a:p>
          <a:p>
            <a:r>
              <a:rPr lang="zh-CN" altLang="en-US" sz="1200" b="0" i="0" u="none" strike="noStrike" kern="1200" dirty="0">
                <a:solidFill>
                  <a:schemeClr val="tx1"/>
                </a:solidFill>
                <a:effectLst/>
                <a:latin typeface="+mn-lt"/>
                <a:ea typeface="+mn-ea"/>
                <a:cs typeface="+mn-cs"/>
              </a:rPr>
              <a:t>传统的硬件开发采用瀑布模型，所有功能必须依次完成每个开发步骤，只有当所有功能都完成后，才能产生一个可供“流片” 的候选版本。</a:t>
            </a:r>
          </a:p>
          <a:p>
            <a:r>
              <a:rPr lang="zh-CN" altLang="en-US" sz="1200" b="0" i="0" u="none" strike="noStrike" kern="1200" dirty="0">
                <a:solidFill>
                  <a:schemeClr val="tx1"/>
                </a:solidFill>
                <a:effectLst/>
                <a:latin typeface="+mn-lt"/>
                <a:ea typeface="+mn-ea"/>
                <a:cs typeface="+mn-cs"/>
              </a:rPr>
              <a:t>敏捷模型以增量方式添加功能，随着单个功能的完成、返工或放弃，都会产生一个可“流片”的候选版本。</a:t>
            </a:r>
          </a:p>
          <a:p>
            <a:r>
              <a:rPr lang="zh-CN" altLang="en-US" sz="1200" b="0" i="0" u="none" strike="noStrike" kern="1200" dirty="0">
                <a:solidFill>
                  <a:schemeClr val="tx1"/>
                </a:solidFill>
                <a:effectLst/>
                <a:latin typeface="+mn-lt"/>
                <a:ea typeface="+mn-ea"/>
                <a:cs typeface="+mn-cs"/>
              </a:rPr>
              <a:t>目前，芯片敏捷开发形成了一套紧密衔接的敏捷循环，涵盖设计、验证、发布和优化，实现加速迭代周期、提高开发效率和质量的效果。</a:t>
            </a:r>
          </a:p>
        </p:txBody>
      </p:sp>
    </p:spTree>
    <p:extLst>
      <p:ext uri="{BB962C8B-B14F-4D97-AF65-F5344CB8AC3E}">
        <p14:creationId xmlns:p14="http://schemas.microsoft.com/office/powerpoint/2010/main" val="296678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16CAD-B492-FE8D-4C71-CFD8B2BFB9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940102-54AE-B614-575D-5FA386A9EA3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4F41C12-CDF9-7E63-814D-A36DA5D9D05E}"/>
              </a:ext>
            </a:extLst>
          </p:cNvPr>
          <p:cNvSpPr>
            <a:spLocks noGrp="1"/>
          </p:cNvSpPr>
          <p:nvPr>
            <p:ph type="body" idx="3"/>
          </p:nvPr>
        </p:nvSpPr>
        <p:spPr/>
        <p:txBody>
          <a:bodyPr/>
          <a:lstStyle/>
          <a:p>
            <a:r>
              <a:rPr lang="zh-CN" altLang="en-US" sz="1200" b="0" i="0" u="none" strike="noStrike" kern="1200" dirty="0">
                <a:solidFill>
                  <a:schemeClr val="tx1"/>
                </a:solidFill>
                <a:effectLst/>
                <a:latin typeface="+mn-lt"/>
                <a:ea typeface="+mn-ea"/>
                <a:cs typeface="+mn-cs"/>
              </a:rPr>
              <a:t>就在</a:t>
            </a:r>
            <a:r>
              <a:rPr lang="en-US" altLang="zh-CN" sz="1200" b="0" i="0" u="none" strike="noStrike" kern="1200" dirty="0">
                <a:solidFill>
                  <a:schemeClr val="tx1"/>
                </a:solidFill>
                <a:effectLst/>
                <a:latin typeface="+mn-lt"/>
                <a:ea typeface="+mn-ea"/>
                <a:cs typeface="+mn-cs"/>
              </a:rPr>
              <a:t>23</a:t>
            </a:r>
            <a:r>
              <a:rPr lang="zh-CN" altLang="en-US" sz="1200" b="0" i="0" u="none" strike="noStrike" kern="1200" dirty="0">
                <a:solidFill>
                  <a:schemeClr val="tx1"/>
                </a:solidFill>
                <a:effectLst/>
                <a:latin typeface="+mn-lt"/>
                <a:ea typeface="+mn-ea"/>
                <a:cs typeface="+mn-cs"/>
              </a:rPr>
              <a:t>年，斯坦福大学的霍洛维茨教授在一次报告中呼吁，在后摩尔定律时代，业界需要让软件工程师参与硬件开发，进行硬件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软件协同设计。</a:t>
            </a:r>
          </a:p>
          <a:p>
            <a:r>
              <a:rPr lang="zh-CN" altLang="en-US" sz="1200" b="0" i="0" u="none" strike="noStrike" kern="1200" dirty="0">
                <a:solidFill>
                  <a:schemeClr val="tx1"/>
                </a:solidFill>
                <a:effectLst/>
                <a:latin typeface="+mn-lt"/>
                <a:ea typeface="+mn-ea"/>
                <a:cs typeface="+mn-cs"/>
              </a:rPr>
              <a:t>这意味着数以万计的软件开发者，也会参与到硬件开发中，催生出更多的芯片设计。</a:t>
            </a:r>
          </a:p>
        </p:txBody>
      </p:sp>
    </p:spTree>
    <p:extLst>
      <p:ext uri="{BB962C8B-B14F-4D97-AF65-F5344CB8AC3E}">
        <p14:creationId xmlns:p14="http://schemas.microsoft.com/office/powerpoint/2010/main" val="885291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a:extLst>
              <a:ext uri="{FF2B5EF4-FFF2-40B4-BE49-F238E27FC236}">
                <a16:creationId xmlns:a16="http://schemas.microsoft.com/office/drawing/2014/main" id="{7AAA1EA1-CE44-4E48-EF49-1B36CCE95094}"/>
              </a:ext>
            </a:extLst>
          </p:cNvPr>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11" name="页脚占位符 10">
            <a:extLst>
              <a:ext uri="{FF2B5EF4-FFF2-40B4-BE49-F238E27FC236}">
                <a16:creationId xmlns:a16="http://schemas.microsoft.com/office/drawing/2014/main" id="{223A1AB3-27BE-EF0C-B299-ED0E97AD2B0C}"/>
              </a:ext>
            </a:extLst>
          </p:cNvPr>
          <p:cNvSpPr>
            <a:spLocks noGrp="1"/>
          </p:cNvSpPr>
          <p:nvPr>
            <p:ph type="ftr" sz="quarter" idx="11"/>
          </p:nvPr>
        </p:nvSpPr>
        <p:spPr/>
        <p:txBody>
          <a:bodyPr/>
          <a:lstStyle/>
          <a:p>
            <a:endParaRPr lang="zh-CN" altLang="en-US"/>
          </a:p>
        </p:txBody>
      </p:sp>
      <p:sp>
        <p:nvSpPr>
          <p:cNvPr id="12" name="灯片编号占位符 11">
            <a:extLst>
              <a:ext uri="{FF2B5EF4-FFF2-40B4-BE49-F238E27FC236}">
                <a16:creationId xmlns:a16="http://schemas.microsoft.com/office/drawing/2014/main" id="{D61210B1-D6D8-B9DB-EE26-AB8C30223336}"/>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3" name="标题 12">
            <a:extLst>
              <a:ext uri="{FF2B5EF4-FFF2-40B4-BE49-F238E27FC236}">
                <a16:creationId xmlns:a16="http://schemas.microsoft.com/office/drawing/2014/main" id="{D09C8137-54A0-7CDD-4787-71AD11336A03}"/>
              </a:ext>
            </a:extLst>
          </p:cNvPr>
          <p:cNvSpPr>
            <a:spLocks noGrp="1"/>
          </p:cNvSpPr>
          <p:nvPr>
            <p:ph type="title"/>
          </p:nvPr>
        </p:nvSpPr>
        <p:spPr/>
        <p:txBody>
          <a:bodyPr/>
          <a:lstStyle/>
          <a:p>
            <a:r>
              <a:rPr lang="zh-CN" altLang="en-US"/>
              <a:t>单击此处编辑母版标题样式</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2025/7/16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mn-lt"/>
                <a:ea typeface="Microsoft YaHei" panose="020B0503020204020204" pitchFamily="34" charset="-122"/>
              </a:defRPr>
            </a:lvl1pPr>
          </a:lstStyle>
          <a:p>
            <a:fld id="{760FBDFE-C587-4B4C-A407-44438C67B59E}" type="datetimeFigureOut">
              <a:rPr lang="zh-CN" altLang="en-US" smtClean="0"/>
              <a:pPr/>
              <a:t>2025/7/16</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mn-lt"/>
                <a:ea typeface="Microsoft YaHe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mn-lt"/>
                <a:ea typeface="Microsoft YaHei" panose="020B0503020204020204" pitchFamily="34" charset="-122"/>
              </a:defRPr>
            </a:lvl1pPr>
          </a:lstStyle>
          <a:p>
            <a:fld id="{49AE70B2-8BF9-45C0-BB95-33D1B9D3A854}"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n-lt"/>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192.168.0.1/envfull.tar.gz" TargetMode="External"/><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5.png"/><Relationship Id="rId2" Type="http://schemas.openxmlformats.org/officeDocument/2006/relationships/tags" Target="../tags/tag29.xml"/><Relationship Id="rId1" Type="http://schemas.openxmlformats.org/officeDocument/2006/relationships/tags" Target="../tags/tag28.xml"/><Relationship Id="rId6" Type="http://schemas.microsoft.com/office/2018/10/relationships/comments" Target="../comments/modernComment_2B01_9D21A4D9.xm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3.xml"/><Relationship Id="rId7" Type="http://schemas.openxmlformats.org/officeDocument/2006/relationships/image" Target="../media/image1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6.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9.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21.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3.xml"/><Relationship Id="rId7" Type="http://schemas.openxmlformats.org/officeDocument/2006/relationships/image" Target="../media/image23.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notesSlide" Target="../notesSlides/notesSlide14.xml"/><Relationship Id="rId10" Type="http://schemas.openxmlformats.org/officeDocument/2006/relationships/image" Target="../media/image26.png"/><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28.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55.xml"/><Relationship Id="rId7" Type="http://schemas.openxmlformats.org/officeDocument/2006/relationships/image" Target="../media/image3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notesSlide" Target="../notesSlides/notesSlide18.xml"/><Relationship Id="rId10" Type="http://schemas.openxmlformats.org/officeDocument/2006/relationships/image" Target="../media/image33.png"/><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58.xml"/><Relationship Id="rId7" Type="http://schemas.openxmlformats.org/officeDocument/2006/relationships/image" Target="../media/image36.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5.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microsoft.com/office/2018/10/relationships/comments" Target="../comments/modernComment_2B2D_8CF40C54.xml"/><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64.xml"/><Relationship Id="rId7" Type="http://schemas.microsoft.com/office/2007/relationships/hdphoto" Target="../media/hdphoto1.wdp"/><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8.png"/><Relationship Id="rId5" Type="http://schemas.openxmlformats.org/officeDocument/2006/relationships/notesSlide" Target="../notesSlides/notesSlide21.xml"/><Relationship Id="rId10" Type="http://schemas.openxmlformats.org/officeDocument/2006/relationships/image" Target="../media/image40.png"/><Relationship Id="rId4" Type="http://schemas.openxmlformats.org/officeDocument/2006/relationships/slideLayout" Target="../slideLayouts/slideLayout2.xml"/><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67.xml"/><Relationship Id="rId7" Type="http://schemas.openxmlformats.org/officeDocument/2006/relationships/notesSlide" Target="../notesSlides/notesSlide22.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2.xml"/><Relationship Id="rId5" Type="http://schemas.openxmlformats.org/officeDocument/2006/relationships/video" Target="../media/media1.mp4"/><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70.xml"/><Relationship Id="rId7" Type="http://schemas.openxmlformats.org/officeDocument/2006/relationships/notesSlide" Target="../notesSlides/notesSlide23.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s>
</file>

<file path=ppt/slides/_rels/slide2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44.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hyperlink" Target="http://192.168.0.1/envfull.tar.gz" TargetMode="External"/><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9.xml"/><Relationship Id="rId7" Type="http://schemas.openxmlformats.org/officeDocument/2006/relationships/diagramData" Target="../diagrams/data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jpeg"/><Relationship Id="rId11" Type="http://schemas.microsoft.com/office/2007/relationships/diagramDrawing" Target="../diagrams/drawing1.xml"/><Relationship Id="rId5" Type="http://schemas.openxmlformats.org/officeDocument/2006/relationships/notesSlide" Target="../notesSlides/notesSlide3.xml"/><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91.xml"/><Relationship Id="rId7" Type="http://schemas.openxmlformats.org/officeDocument/2006/relationships/image" Target="../media/image38.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45.png"/><Relationship Id="rId5" Type="http://schemas.openxmlformats.org/officeDocument/2006/relationships/notesSlide" Target="../notesSlides/notesSlide30.xml"/><Relationship Id="rId4" Type="http://schemas.openxmlformats.org/officeDocument/2006/relationships/slideLayout" Target="../slideLayouts/slideLayout2.xml"/><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47.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48.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49.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50.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51.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51.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52.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50.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115.xml"/><Relationship Id="rId7" Type="http://schemas.openxmlformats.org/officeDocument/2006/relationships/image" Target="../media/image54.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53.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118.xml"/><Relationship Id="rId7" Type="http://schemas.openxmlformats.org/officeDocument/2006/relationships/image" Target="../media/image56.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50.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192.168.0.1/envfull.tar.gz" TargetMode="Externa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58.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50.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59.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60.pn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50.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61.pn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58.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48.png"/><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63.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62.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50.png"/><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50.png"/><Relationship Id="rId5" Type="http://schemas.openxmlformats.org/officeDocument/2006/relationships/notesSlide" Target="../notesSlides/notesSlide4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50.png"/><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tags" Target="../tags/tag15.xml"/><Relationship Id="rId7" Type="http://schemas.openxmlformats.org/officeDocument/2006/relationships/diagramLayout" Target="../diagrams/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diagramData" Target="../diagrams/data2.xml"/><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50.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64.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50.png"/><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154.xml"/><Relationship Id="rId7" Type="http://schemas.openxmlformats.org/officeDocument/2006/relationships/image" Target="../media/image65.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50.png"/><Relationship Id="rId5" Type="http://schemas.openxmlformats.org/officeDocument/2006/relationships/notesSlide" Target="../notesSlides/notesSlide51.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157.xml"/><Relationship Id="rId7" Type="http://schemas.openxmlformats.org/officeDocument/2006/relationships/image" Target="../media/image66.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50.png"/><Relationship Id="rId5" Type="http://schemas.openxmlformats.org/officeDocument/2006/relationships/notesSlide" Target="../notesSlides/notesSlide52.xml"/><Relationship Id="rId4" Type="http://schemas.openxmlformats.org/officeDocument/2006/relationships/slideLayout" Target="../slideLayouts/slideLayout2.xml"/><Relationship Id="rId9" Type="http://schemas.openxmlformats.org/officeDocument/2006/relationships/image" Target="../media/image68.png"/></Relationships>
</file>

<file path=ppt/slides/_rels/slide5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60.xml"/><Relationship Id="rId7" Type="http://schemas.openxmlformats.org/officeDocument/2006/relationships/image" Target="../media/image69.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50.png"/><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163.xml"/><Relationship Id="rId7" Type="http://schemas.openxmlformats.org/officeDocument/2006/relationships/image" Target="../media/image7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50.png"/><Relationship Id="rId5" Type="http://schemas.openxmlformats.org/officeDocument/2006/relationships/notesSlide" Target="../notesSlides/notesSlide54.xml"/><Relationship Id="rId10" Type="http://schemas.openxmlformats.org/officeDocument/2006/relationships/image" Target="../media/image68.png"/><Relationship Id="rId4" Type="http://schemas.openxmlformats.org/officeDocument/2006/relationships/slideLayout" Target="../slideLayouts/slideLayout2.xml"/><Relationship Id="rId9" Type="http://schemas.openxmlformats.org/officeDocument/2006/relationships/image" Target="../media/image73.png"/></Relationships>
</file>

<file path=ppt/slides/_rels/slide5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66.xml"/><Relationship Id="rId7" Type="http://schemas.openxmlformats.org/officeDocument/2006/relationships/image" Target="../media/image74.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50.png"/><Relationship Id="rId5" Type="http://schemas.openxmlformats.org/officeDocument/2006/relationships/notesSlide" Target="../notesSlides/notesSlide55.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169.xml"/><Relationship Id="rId7" Type="http://schemas.openxmlformats.org/officeDocument/2006/relationships/image" Target="../media/image73.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50.png"/><Relationship Id="rId5" Type="http://schemas.openxmlformats.org/officeDocument/2006/relationships/notesSlide" Target="../notesSlides/notesSlide56.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4.xml"/><Relationship Id="rId7" Type="http://schemas.openxmlformats.org/officeDocument/2006/relationships/image" Target="../media/image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B079D395-1AE3-9860-5AC2-73AF984ABB0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99F76FE-4381-C628-2E1A-7629A2E46EC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在开始之前，先需要下载必要的软件包</a:t>
            </a:r>
          </a:p>
        </p:txBody>
      </p:sp>
      <p:cxnSp>
        <p:nvCxnSpPr>
          <p:cNvPr id="3" name="直接连接符 2">
            <a:extLst>
              <a:ext uri="{FF2B5EF4-FFF2-40B4-BE49-F238E27FC236}">
                <a16:creationId xmlns:a16="http://schemas.microsoft.com/office/drawing/2014/main" id="{F4B5757E-05B1-1293-F734-68AA444C25C7}"/>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2F464B0C-2CB4-5495-4D72-8AE485D3BE8A}"/>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
        <p:nvSpPr>
          <p:cNvPr id="4" name="内容占位符 3">
            <a:extLst>
              <a:ext uri="{FF2B5EF4-FFF2-40B4-BE49-F238E27FC236}">
                <a16:creationId xmlns:a16="http://schemas.microsoft.com/office/drawing/2014/main" id="{0589725E-6240-4E19-95FF-1314E0C01D20}"/>
              </a:ext>
            </a:extLst>
          </p:cNvPr>
          <p:cNvSpPr>
            <a:spLocks noGrp="1"/>
          </p:cNvSpPr>
          <p:nvPr>
            <p:ph idx="1"/>
          </p:nvPr>
        </p:nvSpPr>
        <p:spPr>
          <a:xfrm>
            <a:off x="476252" y="2973386"/>
            <a:ext cx="5397498" cy="1539875"/>
          </a:xfrm>
          <a:ln w="28575">
            <a:solidFill>
              <a:schemeClr val="accent2"/>
            </a:solidFill>
          </a:ln>
        </p:spPr>
        <p:txBody>
          <a:bodyPr tIns="72000">
            <a:normAutofit/>
          </a:bodyPr>
          <a:lstStyle/>
          <a:p>
            <a:pPr marL="0" indent="0" algn="ctr">
              <a:buNone/>
            </a:pPr>
            <a:r>
              <a:rPr lang="zh-CN" altLang="en-US"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远程服务器</a:t>
            </a:r>
            <a:endParaRPr lang="en-US" altLang="zh-CN" sz="2000"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cs typeface="Cascadia Code" panose="020B0609020000020004" pitchFamily="49" charset="0"/>
              </a:rPr>
              <a:t>从</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zh-CN" altLang="en-US"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rPr>
              <a:t>拉取镜像</a:t>
            </a:r>
            <a:endParaRPr kumimoji="0" lang="en-US" altLang="zh-CN"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endParaRPr>
          </a:p>
          <a:p>
            <a:pPr marL="0" indent="0">
              <a:buNone/>
            </a:pPr>
            <a:r>
              <a:rPr lang="zh-CN" altLang="en-US" sz="2200" dirty="0">
                <a:latin typeface="+mj-lt"/>
                <a:cs typeface="Cascadia Code" panose="020B0609020000020004" pitchFamily="49" charset="0"/>
              </a:rPr>
              <a:t>需要稍等一会儿，等待完成</a:t>
            </a:r>
          </a:p>
        </p:txBody>
      </p:sp>
      <p:sp>
        <p:nvSpPr>
          <p:cNvPr id="6" name="内容占位符 3">
            <a:extLst>
              <a:ext uri="{FF2B5EF4-FFF2-40B4-BE49-F238E27FC236}">
                <a16:creationId xmlns:a16="http://schemas.microsoft.com/office/drawing/2014/main" id="{A1FFC2F7-7F33-4333-68C0-8F16E83FDF35}"/>
              </a:ext>
            </a:extLst>
          </p:cNvPr>
          <p:cNvSpPr txBox="1">
            <a:spLocks/>
          </p:cNvSpPr>
          <p:nvPr/>
        </p:nvSpPr>
        <p:spPr>
          <a:xfrm>
            <a:off x="6096000" y="1204918"/>
            <a:ext cx="5969004" cy="3308344"/>
          </a:xfrm>
          <a:prstGeom prst="rect">
            <a:avLst/>
          </a:prstGeom>
          <a:ln w="28575">
            <a:solidFill>
              <a:schemeClr val="accent2"/>
            </a:solidFill>
          </a:ln>
        </p:spPr>
        <p:txBody>
          <a:bodyPr vert="horz" lIns="91440" tIns="7200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本地笔记本</a:t>
            </a:r>
            <a:endParaRPr lang="en-US" altLang="zh-CN" sz="2000"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lang="zh-CN" altLang="en-US" sz="2400" b="1" dirty="0">
                <a:solidFill>
                  <a:srgbClr val="000000">
                    <a:lumMod val="75000"/>
                    <a:lumOff val="25000"/>
                  </a:srgbClr>
                </a:solidFill>
                <a:latin typeface="Microsoft YaHei" panose="020B0503020204020204" pitchFamily="34" charset="-122"/>
                <a:ea typeface="Microsoft YaHei" panose="020B0503020204020204" pitchFamily="34" charset="-122"/>
                <a:cs typeface="Cascadia Code" panose="020B0609020000020004" pitchFamily="49" charset="0"/>
              </a:rPr>
              <a:t>连接我们提供的 </a:t>
            </a:r>
            <a:r>
              <a:rPr lang="en-US" altLang="zh-CN" sz="2400" b="1"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密码</a:t>
            </a: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unitychip2025</a:t>
            </a:r>
          </a:p>
          <a:p>
            <a:pPr marL="514350" indent="-514350">
              <a:buFont typeface="+mj-lt"/>
              <a:buAutoNum type="arabicPeriod"/>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下载并加载镜像</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a:t>
            </a:r>
            <a:r>
              <a:rPr lang="en-US" altLang="zh-CN" dirty="0">
                <a:solidFill>
                  <a:srgbClr val="000000">
                    <a:lumMod val="75000"/>
                    <a:lumOff val="25000"/>
                  </a:srgbClr>
                </a:solidFill>
                <a:cs typeface="Cascadia Code" panose="020B0609020000020004" pitchFamily="49" charset="0"/>
              </a:rPr>
              <a:t>://192.168.43.8:8080</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sudo</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3DA4B64A-E93D-B68E-39F4-EC17BF5DA75B}"/>
              </a:ext>
            </a:extLst>
          </p:cNvPr>
          <p:cNvSpPr txBox="1">
            <a:spLocks/>
          </p:cNvSpPr>
          <p:nvPr/>
        </p:nvSpPr>
        <p:spPr>
          <a:xfrm>
            <a:off x="476252" y="4676770"/>
            <a:ext cx="11588752" cy="1901827"/>
          </a:xfrm>
          <a:prstGeom prst="rect">
            <a:avLst/>
          </a:prstGeom>
          <a:ln w="28575">
            <a:solidFill>
              <a:schemeClr val="accent2"/>
            </a:solidFill>
          </a:ln>
        </p:spPr>
        <p:txBody>
          <a:bodyPr vert="horz" lIns="91440" tIns="7200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如何运行容器</a:t>
            </a:r>
            <a:endParaRPr lang="en-US" altLang="zh-CN"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73687C8D-2B40-04AD-9083-8F863E99EBE5}"/>
              </a:ext>
            </a:extLst>
          </p:cNvPr>
          <p:cNvSpPr txBox="1">
            <a:spLocks/>
          </p:cNvSpPr>
          <p:nvPr/>
        </p:nvSpPr>
        <p:spPr>
          <a:xfrm>
            <a:off x="476251" y="1204917"/>
            <a:ext cx="5397498" cy="1604961"/>
          </a:xfrm>
          <a:prstGeom prst="rect">
            <a:avLst/>
          </a:prstGeom>
          <a:ln w="28575">
            <a:solidFill>
              <a:schemeClr val="accent2"/>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endParaRPr lang="zh-CN" altLang="en-US" sz="2400" b="1" dirty="0">
              <a:solidFill>
                <a:schemeClr val="tx1"/>
              </a:solidFill>
              <a:latin typeface="Cascadia Code NF" panose="020B0609020000020004" pitchFamily="49" charset="0"/>
              <a:cs typeface="Cascadia Code NF" panose="020B0609020000020004" pitchFamily="49" charset="0"/>
            </a:endParaRPr>
          </a:p>
        </p:txBody>
      </p:sp>
    </p:spTree>
    <p:custDataLst>
      <p:tags r:id="rId1"/>
    </p:custDataLst>
    <p:extLst>
      <p:ext uri="{BB962C8B-B14F-4D97-AF65-F5344CB8AC3E}">
        <p14:creationId xmlns:p14="http://schemas.microsoft.com/office/powerpoint/2010/main" val="1090542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3482-B847-9302-4B57-AAA4E1F1948D}"/>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164D2DA-5143-022D-BD0B-017FE56B55C1}"/>
              </a:ext>
            </a:extLst>
          </p:cNvPr>
          <p:cNvSpPr txBox="1"/>
          <p:nvPr>
            <p:custDataLst>
              <p:tags r:id="rId2"/>
            </p:custDataLst>
          </p:nvPr>
        </p:nvSpPr>
        <p:spPr>
          <a:xfrm>
            <a:off x="716378" y="36457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3600" dirty="0">
                <a:solidFill>
                  <a:schemeClr val="tx1"/>
                </a:solidFill>
                <a:latin typeface="+mj-lt"/>
              </a:rPr>
              <a:t>反思未来验证之道</a:t>
            </a:r>
          </a:p>
        </p:txBody>
      </p:sp>
      <p:cxnSp>
        <p:nvCxnSpPr>
          <p:cNvPr id="3" name="直接连接符 2">
            <a:extLst>
              <a:ext uri="{FF2B5EF4-FFF2-40B4-BE49-F238E27FC236}">
                <a16:creationId xmlns:a16="http://schemas.microsoft.com/office/drawing/2014/main" id="{624E3B6A-B219-49C6-9EC9-18798D722E3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6B6091D1-C662-A969-209F-23D67D18A082}"/>
              </a:ext>
            </a:extLst>
          </p:cNvPr>
          <p:cNvSpPr>
            <a:spLocks noGrp="1"/>
          </p:cNvSpPr>
          <p:nvPr>
            <p:ph type="sldNum" sz="quarter" idx="12"/>
          </p:nvPr>
        </p:nvSpPr>
        <p:spPr/>
        <p:txBody>
          <a:bodyPr/>
          <a:lstStyle/>
          <a:p>
            <a:fld id="{49AE70B2-8BF9-45C0-BB95-33D1B9D3A854}" type="slidenum">
              <a:rPr lang="zh-CN" altLang="en-US" smtClean="0"/>
              <a:t>10</a:t>
            </a:fld>
            <a:endParaRPr lang="zh-CN" altLang="en-US" dirty="0"/>
          </a:p>
        </p:txBody>
      </p:sp>
      <p:sp>
        <p:nvSpPr>
          <p:cNvPr id="15" name="文本框 14">
            <a:extLst>
              <a:ext uri="{FF2B5EF4-FFF2-40B4-BE49-F238E27FC236}">
                <a16:creationId xmlns:a16="http://schemas.microsoft.com/office/drawing/2014/main" id="{589F7ADD-0388-FE2C-05F8-455197A602AF}"/>
              </a:ext>
            </a:extLst>
          </p:cNvPr>
          <p:cNvSpPr txBox="1"/>
          <p:nvPr/>
        </p:nvSpPr>
        <p:spPr>
          <a:xfrm>
            <a:off x="838200" y="4848952"/>
            <a:ext cx="10729244" cy="1012650"/>
          </a:xfrm>
          <a:prstGeom prst="rect">
            <a:avLst/>
          </a:prstGeom>
          <a:noFill/>
        </p:spPr>
        <p:txBody>
          <a:bodyPr wrap="square" rtlCol="0">
            <a:spAutoFit/>
          </a:bodyPr>
          <a:lstStyle/>
          <a:p>
            <a:pPr>
              <a:lnSpc>
                <a:spcPct val="130000"/>
              </a:lnSpc>
            </a:pPr>
            <a:r>
              <a:rPr lang="zh-CN" altLang="en-US" sz="2400" dirty="0">
                <a:latin typeface="SimHei" panose="02010609060101010101" pitchFamily="49" charset="-122"/>
                <a:ea typeface="SimHei" panose="02010609060101010101" pitchFamily="49" charset="-122"/>
              </a:rPr>
              <a:t>验证的时间和人力开销早已超过设计</a:t>
            </a:r>
            <a:br>
              <a:rPr lang="en-US" altLang="zh-CN" sz="2400" dirty="0"/>
            </a:br>
            <a:r>
              <a:rPr lang="zh-CN" altLang="en-US" sz="2400" b="1" dirty="0">
                <a:latin typeface="SimHei" panose="02010609060101010101" pitchFamily="49" charset="-122"/>
                <a:ea typeface="SimHei" panose="02010609060101010101" pitchFamily="49" charset="-122"/>
              </a:rPr>
              <a:t>难道越来越多的设计产出意味着更多的痛苦吗？</a:t>
            </a:r>
          </a:p>
        </p:txBody>
      </p:sp>
      <p:sp>
        <p:nvSpPr>
          <p:cNvPr id="16" name="文本框 15">
            <a:extLst>
              <a:ext uri="{FF2B5EF4-FFF2-40B4-BE49-F238E27FC236}">
                <a16:creationId xmlns:a16="http://schemas.microsoft.com/office/drawing/2014/main" id="{52B2B329-DACA-8213-0FF8-CF4EC29B8B79}"/>
              </a:ext>
            </a:extLst>
          </p:cNvPr>
          <p:cNvSpPr txBox="1"/>
          <p:nvPr/>
        </p:nvSpPr>
        <p:spPr>
          <a:xfrm>
            <a:off x="75067" y="6356350"/>
            <a:ext cx="7371320" cy="400110"/>
          </a:xfrm>
          <a:prstGeom prst="rect">
            <a:avLst/>
          </a:prstGeom>
          <a:noFill/>
        </p:spPr>
        <p:txBody>
          <a:bodyPr wrap="square" rtlCol="0">
            <a:spAutoFit/>
          </a:bodyPr>
          <a:lstStyle/>
          <a:p>
            <a:r>
              <a:rPr lang="en-US" altLang="zh-CN" sz="1000" i="1" dirty="0">
                <a:solidFill>
                  <a:schemeClr val="bg1">
                    <a:lumMod val="50000"/>
                  </a:schemeClr>
                </a:solidFill>
                <a:latin typeface="+mj-lt"/>
              </a:rPr>
              <a:t>Picture </a:t>
            </a:r>
            <a:r>
              <a:rPr lang="en-US" altLang="zh-CN" sz="1000" b="0" i="1" u="none" strike="noStrike" baseline="0" dirty="0">
                <a:solidFill>
                  <a:schemeClr val="bg1">
                    <a:lumMod val="50000"/>
                  </a:schemeClr>
                </a:solidFill>
                <a:latin typeface="+mj-lt"/>
              </a:rPr>
              <a:t>Source: </a:t>
            </a:r>
            <a:r>
              <a:rPr lang="en-US" altLang="zh-CN" sz="1000" b="1" i="1" dirty="0">
                <a:solidFill>
                  <a:schemeClr val="bg1">
                    <a:lumMod val="50000"/>
                  </a:schemeClr>
                </a:solidFill>
                <a:latin typeface="+mj-lt"/>
              </a:rPr>
              <a:t>SIEMENS</a:t>
            </a:r>
            <a:r>
              <a:rPr lang="en-US" altLang="zh-CN" sz="1000" b="1" i="1" u="none" strike="noStrike" baseline="0" dirty="0">
                <a:solidFill>
                  <a:schemeClr val="bg1">
                    <a:lumMod val="50000"/>
                  </a:schemeClr>
                </a:solidFill>
                <a:latin typeface="+mj-lt"/>
              </a:rPr>
              <a:t>, 2024 Wilson Research Group  IC/ASIC functional verification trend report</a:t>
            </a:r>
          </a:p>
          <a:p>
            <a:pPr algn="l">
              <a:buNone/>
            </a:pPr>
            <a:r>
              <a:rPr lang="en-US" altLang="zh-CN" sz="1000" b="0" i="1" u="none" strike="noStrike" baseline="0" dirty="0">
                <a:solidFill>
                  <a:schemeClr val="bg1">
                    <a:lumMod val="50000"/>
                  </a:schemeClr>
                </a:solidFill>
                <a:latin typeface="+mj-lt"/>
              </a:rPr>
              <a:t>https://</a:t>
            </a:r>
            <a:r>
              <a:rPr lang="en-US" altLang="zh-CN" sz="1000" b="0" i="1" u="none" strike="noStrike" baseline="0" dirty="0" err="1">
                <a:solidFill>
                  <a:schemeClr val="bg1">
                    <a:lumMod val="50000"/>
                  </a:schemeClr>
                </a:solidFill>
                <a:latin typeface="+mj-lt"/>
              </a:rPr>
              <a:t>resources.sw.siemens.com</a:t>
            </a:r>
            <a:r>
              <a:rPr lang="en-US" altLang="zh-CN" sz="1000" b="0" i="1" u="none" strike="noStrike" baseline="0" dirty="0">
                <a:solidFill>
                  <a:schemeClr val="bg1">
                    <a:lumMod val="50000"/>
                  </a:schemeClr>
                </a:solidFill>
                <a:latin typeface="+mj-lt"/>
              </a:rPr>
              <a:t>/</a:t>
            </a:r>
            <a:r>
              <a:rPr lang="en-US" altLang="zh-CN" sz="1000" b="0" i="1" u="none" strike="noStrike" baseline="0" dirty="0" err="1">
                <a:solidFill>
                  <a:schemeClr val="bg1">
                    <a:lumMod val="50000"/>
                  </a:schemeClr>
                </a:solidFill>
                <a:latin typeface="+mj-lt"/>
              </a:rPr>
              <a:t>zh</a:t>
            </a:r>
            <a:r>
              <a:rPr lang="en-US" altLang="zh-CN" sz="1000" b="0" i="1" u="none" strike="noStrike" baseline="0" dirty="0">
                <a:solidFill>
                  <a:schemeClr val="bg1">
                    <a:lumMod val="50000"/>
                  </a:schemeClr>
                </a:solidFill>
                <a:latin typeface="+mj-lt"/>
              </a:rPr>
              <a:t>-TW/white-paper-2024-wilson-research-group-ic-asic-functional-verification-trend-report/</a:t>
            </a:r>
            <a:endParaRPr lang="zh-CN" altLang="en-US" sz="1000" i="1" dirty="0">
              <a:solidFill>
                <a:schemeClr val="bg1">
                  <a:lumMod val="50000"/>
                </a:schemeClr>
              </a:solidFill>
              <a:latin typeface="+mj-lt"/>
            </a:endParaRPr>
          </a:p>
        </p:txBody>
      </p:sp>
      <p:pic>
        <p:nvPicPr>
          <p:cNvPr id="5" name="内容占位符 11">
            <a:extLst>
              <a:ext uri="{FF2B5EF4-FFF2-40B4-BE49-F238E27FC236}">
                <a16:creationId xmlns:a16="http://schemas.microsoft.com/office/drawing/2014/main" id="{3C61D91E-0830-5538-A773-331941AFBBA4}"/>
              </a:ext>
            </a:extLst>
          </p:cNvPr>
          <p:cNvPicPr>
            <a:picLocks noGrp="1" noChangeAspect="1"/>
          </p:cNvPicPr>
          <p:nvPr>
            <p:ph idx="1"/>
          </p:nvPr>
        </p:nvPicPr>
        <p:blipFill>
          <a:blip r:embed="rId7"/>
          <a:srcRect r="-1"/>
          <a:stretch>
            <a:fillRect/>
          </a:stretch>
        </p:blipFill>
        <p:spPr>
          <a:xfrm>
            <a:off x="838200" y="1364394"/>
            <a:ext cx="10515600" cy="3485887"/>
          </a:xfrm>
        </p:spPr>
      </p:pic>
      <p:sp>
        <p:nvSpPr>
          <p:cNvPr id="9" name="矩形 8">
            <a:extLst>
              <a:ext uri="{FF2B5EF4-FFF2-40B4-BE49-F238E27FC236}">
                <a16:creationId xmlns:a16="http://schemas.microsoft.com/office/drawing/2014/main" id="{47C89333-63BC-27B7-7C7D-8EF787F1B24D}"/>
              </a:ext>
            </a:extLst>
          </p:cNvPr>
          <p:cNvSpPr/>
          <p:nvPr/>
        </p:nvSpPr>
        <p:spPr>
          <a:xfrm>
            <a:off x="3760726" y="1849426"/>
            <a:ext cx="2043725" cy="2306794"/>
          </a:xfrm>
          <a:prstGeom prst="rect">
            <a:avLst/>
          </a:prstGeom>
          <a:noFill/>
          <a:ln w="254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E29BD01-48D3-C7B5-DD86-9B60CAC38BC9}"/>
              </a:ext>
            </a:extLst>
          </p:cNvPr>
          <p:cNvSpPr txBox="1"/>
          <p:nvPr/>
        </p:nvSpPr>
        <p:spPr>
          <a:xfrm>
            <a:off x="3420137" y="1523520"/>
            <a:ext cx="2675863" cy="338554"/>
          </a:xfrm>
          <a:prstGeom prst="rect">
            <a:avLst/>
          </a:prstGeom>
          <a:noFill/>
        </p:spPr>
        <p:txBody>
          <a:bodyPr wrap="square" rtlCol="0">
            <a:spAutoFit/>
          </a:bodyPr>
          <a:lstStyle/>
          <a:p>
            <a:pPr algn="ctr"/>
            <a:r>
              <a:rPr kumimoji="1" lang="zh-CN" altLang="en-US" sz="1600" dirty="0">
                <a:solidFill>
                  <a:schemeClr val="accent6"/>
                </a:solidFill>
                <a:ea typeface="Microsoft YaHei" panose="020B0503020204020204" pitchFamily="34" charset="-122"/>
              </a:rPr>
              <a:t>验证时间 </a:t>
            </a:r>
            <a:r>
              <a:rPr kumimoji="1" lang="en-US" altLang="zh-CN" sz="1600" dirty="0">
                <a:solidFill>
                  <a:schemeClr val="accent6"/>
                </a:solidFill>
                <a:ea typeface="Microsoft YaHei" panose="020B0503020204020204" pitchFamily="34" charset="-122"/>
              </a:rPr>
              <a:t>&gt;</a:t>
            </a:r>
            <a:r>
              <a:rPr kumimoji="1" lang="zh-CN" altLang="en-US" sz="1600" dirty="0">
                <a:solidFill>
                  <a:schemeClr val="accent6"/>
                </a:solidFill>
                <a:ea typeface="Microsoft YaHei" panose="020B0503020204020204" pitchFamily="34" charset="-122"/>
              </a:rPr>
              <a:t> </a:t>
            </a:r>
            <a:r>
              <a:rPr kumimoji="1" lang="en-US" altLang="zh-CN" sz="1600" dirty="0">
                <a:solidFill>
                  <a:schemeClr val="accent6"/>
                </a:solidFill>
                <a:ea typeface="Microsoft YaHei" panose="020B0503020204020204" pitchFamily="34" charset="-122"/>
              </a:rPr>
              <a:t>50%</a:t>
            </a:r>
            <a:r>
              <a:rPr kumimoji="1" lang="zh-CN" altLang="en-US" sz="1600" dirty="0">
                <a:solidFill>
                  <a:schemeClr val="accent6"/>
                </a:solidFill>
                <a:ea typeface="Microsoft YaHei" panose="020B0503020204020204" pitchFamily="34" charset="-122"/>
              </a:rPr>
              <a:t> 的项目比例</a:t>
            </a:r>
          </a:p>
        </p:txBody>
      </p:sp>
      <p:sp>
        <p:nvSpPr>
          <p:cNvPr id="4" name="文本框 3">
            <a:extLst>
              <a:ext uri="{FF2B5EF4-FFF2-40B4-BE49-F238E27FC236}">
                <a16:creationId xmlns:a16="http://schemas.microsoft.com/office/drawing/2014/main" id="{7A5F0283-8777-4A89-92D2-890947FF7D17}"/>
              </a:ext>
            </a:extLst>
          </p:cNvPr>
          <p:cNvSpPr txBox="1"/>
          <p:nvPr/>
        </p:nvSpPr>
        <p:spPr>
          <a:xfrm>
            <a:off x="3268988" y="1561281"/>
            <a:ext cx="184731" cy="369332"/>
          </a:xfrm>
          <a:prstGeom prst="rect">
            <a:avLst/>
          </a:prstGeom>
          <a:noFill/>
        </p:spPr>
        <p:txBody>
          <a:bodyPr wrap="none" rtlCol="0">
            <a:spAutoFit/>
          </a:bodyPr>
          <a:lstStyle/>
          <a:p>
            <a:endParaRPr kumimoji="1" lang="zh-CN" altLang="en-US" dirty="0"/>
          </a:p>
        </p:txBody>
      </p:sp>
    </p:spTree>
    <p:custDataLst>
      <p:tags r:id="rId1"/>
    </p:custDataLst>
    <p:extLst>
      <p:ext uri="{BB962C8B-B14F-4D97-AF65-F5344CB8AC3E}">
        <p14:creationId xmlns:p14="http://schemas.microsoft.com/office/powerpoint/2010/main" val="2636227801"/>
      </p:ext>
    </p:extLst>
  </p:cSld>
  <p:clrMapOvr>
    <a:masterClrMapping/>
  </p:clrMapOvr>
  <p:extLst>
    <p:ext uri="{6950BFC3-D8DA-4A85-94F7-54DA5524770B}">
      <p188:commentRel xmlns:p188="http://schemas.microsoft.com/office/powerpoint/2018/8/main" r:id="rId6"/>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7A7A1-F9A6-A696-FEC6-BC0B32AB1FC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23427C38-A591-0AE4-5302-1F0C165D73B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3600" dirty="0">
                <a:solidFill>
                  <a:schemeClr val="tx1"/>
                </a:solidFill>
                <a:latin typeface="+mj-lt"/>
              </a:rPr>
              <a:t>硬件</a:t>
            </a:r>
            <a:r>
              <a:rPr lang="en-US" altLang="zh-CN" dirty="0">
                <a:solidFill>
                  <a:schemeClr val="tx1"/>
                </a:solidFill>
                <a:latin typeface="+mj-lt"/>
              </a:rPr>
              <a:t>—</a:t>
            </a:r>
            <a:r>
              <a:rPr lang="zh-CN" altLang="en-US" dirty="0">
                <a:solidFill>
                  <a:schemeClr val="tx1"/>
                </a:solidFill>
                <a:latin typeface="+mj-lt"/>
              </a:rPr>
              <a:t>软件协同验证</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C699E9E7-2714-614A-0063-E76A9890338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0E936335-088F-1366-7B71-F3F1DD0EC2A6}"/>
              </a:ext>
            </a:extLst>
          </p:cNvPr>
          <p:cNvSpPr>
            <a:spLocks noGrp="1"/>
          </p:cNvSpPr>
          <p:nvPr>
            <p:ph type="sldNum" sz="quarter" idx="12"/>
          </p:nvPr>
        </p:nvSpPr>
        <p:spPr/>
        <p:txBody>
          <a:bodyPr/>
          <a:lstStyle/>
          <a:p>
            <a:fld id="{49AE70B2-8BF9-45C0-BB95-33D1B9D3A854}" type="slidenum">
              <a:rPr lang="zh-CN" altLang="en-US" smtClean="0"/>
              <a:t>11</a:t>
            </a:fld>
            <a:endParaRPr lang="zh-CN" altLang="en-US"/>
          </a:p>
        </p:txBody>
      </p:sp>
      <p:sp>
        <p:nvSpPr>
          <p:cNvPr id="16" name="文本框 15">
            <a:extLst>
              <a:ext uri="{FF2B5EF4-FFF2-40B4-BE49-F238E27FC236}">
                <a16:creationId xmlns:a16="http://schemas.microsoft.com/office/drawing/2014/main" id="{4E7C2FD3-621B-0D51-E07D-2A7714DEB7AE}"/>
              </a:ext>
            </a:extLst>
          </p:cNvPr>
          <p:cNvSpPr txBox="1"/>
          <p:nvPr/>
        </p:nvSpPr>
        <p:spPr>
          <a:xfrm>
            <a:off x="42729" y="6426200"/>
            <a:ext cx="7020369" cy="400110"/>
          </a:xfrm>
          <a:prstGeom prst="rect">
            <a:avLst/>
          </a:prstGeom>
          <a:noFill/>
        </p:spPr>
        <p:txBody>
          <a:bodyPr wrap="square" rtlCol="0">
            <a:spAutoFit/>
          </a:bodyPr>
          <a:lstStyle/>
          <a:p>
            <a:pPr algn="l">
              <a:buNone/>
            </a:pPr>
            <a:r>
              <a:rPr lang="en-US" altLang="zh-CN" sz="1000" b="0" i="1" u="none" strike="noStrike" baseline="0" dirty="0">
                <a:solidFill>
                  <a:schemeClr val="bg1">
                    <a:lumMod val="50000"/>
                  </a:schemeClr>
                </a:solidFill>
                <a:latin typeface="+mj-lt"/>
              </a:rPr>
              <a:t>Left picture </a:t>
            </a:r>
            <a:r>
              <a:rPr lang="en-US" altLang="zh-CN" sz="1000" i="1" dirty="0">
                <a:solidFill>
                  <a:schemeClr val="bg1">
                    <a:lumMod val="50000"/>
                  </a:schemeClr>
                </a:solidFill>
                <a:latin typeface="+mj-lt"/>
              </a:rPr>
              <a:t>s</a:t>
            </a:r>
            <a:r>
              <a:rPr lang="en-US" altLang="zh-CN" sz="1000" b="0" i="1" u="none" strike="noStrike" baseline="0" dirty="0">
                <a:solidFill>
                  <a:schemeClr val="bg1">
                    <a:lumMod val="50000"/>
                  </a:schemeClr>
                </a:solidFill>
                <a:latin typeface="+mj-lt"/>
              </a:rPr>
              <a:t>ource: </a:t>
            </a:r>
            <a:r>
              <a:rPr lang="en-US" altLang="zh-CN" sz="1000" b="1" i="1" dirty="0">
                <a:solidFill>
                  <a:schemeClr val="bg1">
                    <a:lumMod val="50000"/>
                  </a:schemeClr>
                </a:solidFill>
                <a:latin typeface="+mj-lt"/>
              </a:rPr>
              <a:t> Jonathan Corbet</a:t>
            </a:r>
            <a:r>
              <a:rPr lang="en-US" altLang="zh-CN" sz="1000" b="1" i="1" u="none" strike="noStrike" baseline="0" dirty="0">
                <a:solidFill>
                  <a:schemeClr val="bg1">
                    <a:lumMod val="50000"/>
                  </a:schemeClr>
                </a:solidFill>
                <a:latin typeface="+mj-lt"/>
              </a:rPr>
              <a:t>, Bugs and fixes in the kernel history</a:t>
            </a:r>
            <a:r>
              <a:rPr lang="en-US" altLang="zh-CN" sz="1000" b="1" i="1" dirty="0">
                <a:solidFill>
                  <a:schemeClr val="bg1">
                    <a:lumMod val="50000"/>
                  </a:schemeClr>
                </a:solidFill>
                <a:latin typeface="+mj-lt"/>
              </a:rPr>
              <a:t>,</a:t>
            </a:r>
            <a:r>
              <a:rPr lang="zh-CN" altLang="en-US" sz="1000" b="1" i="1" dirty="0">
                <a:solidFill>
                  <a:schemeClr val="bg1">
                    <a:lumMod val="50000"/>
                  </a:schemeClr>
                </a:solidFill>
                <a:latin typeface="+mj-lt"/>
              </a:rPr>
              <a:t> </a:t>
            </a:r>
            <a:r>
              <a:rPr lang="en-US" altLang="zh-CN" sz="1000" i="1" dirty="0">
                <a:solidFill>
                  <a:schemeClr val="bg1">
                    <a:lumMod val="50000"/>
                  </a:schemeClr>
                </a:solidFill>
                <a:latin typeface="+mj-lt"/>
              </a:rPr>
              <a:t>December 8, 2022</a:t>
            </a:r>
            <a:endParaRPr lang="en-US" altLang="zh-CN" sz="1000" i="1" u="none" strike="noStrike" baseline="0" dirty="0">
              <a:solidFill>
                <a:schemeClr val="bg1">
                  <a:lumMod val="50000"/>
                </a:schemeClr>
              </a:solidFill>
              <a:latin typeface="+mj-lt"/>
            </a:endParaRPr>
          </a:p>
          <a:p>
            <a:pPr algn="l">
              <a:buNone/>
            </a:pPr>
            <a:r>
              <a:rPr lang="en-US" altLang="zh-CN" sz="1000" b="0" i="1" u="none" strike="noStrike" baseline="0" dirty="0">
                <a:solidFill>
                  <a:schemeClr val="bg1">
                    <a:lumMod val="50000"/>
                  </a:schemeClr>
                </a:solidFill>
                <a:latin typeface="+mj-lt"/>
              </a:rPr>
              <a:t>https://</a:t>
            </a:r>
            <a:r>
              <a:rPr lang="en-US" altLang="zh-CN" sz="1000" b="0" i="1" u="none" strike="noStrike" baseline="0" dirty="0" err="1">
                <a:solidFill>
                  <a:schemeClr val="bg1">
                    <a:lumMod val="50000"/>
                  </a:schemeClr>
                </a:solidFill>
                <a:latin typeface="+mj-lt"/>
              </a:rPr>
              <a:t>lwn.net</a:t>
            </a:r>
            <a:r>
              <a:rPr lang="en-US" altLang="zh-CN" sz="1000" b="0" i="1" u="none" strike="noStrike" baseline="0" dirty="0">
                <a:solidFill>
                  <a:schemeClr val="bg1">
                    <a:lumMod val="50000"/>
                  </a:schemeClr>
                </a:solidFill>
                <a:latin typeface="+mj-lt"/>
              </a:rPr>
              <a:t>/Articles/914632/</a:t>
            </a:r>
            <a:endParaRPr lang="zh-CN" altLang="en-US" sz="1000" i="1" dirty="0">
              <a:solidFill>
                <a:schemeClr val="bg1">
                  <a:lumMod val="50000"/>
                </a:schemeClr>
              </a:solidFill>
              <a:latin typeface="+mj-lt"/>
            </a:endParaRPr>
          </a:p>
        </p:txBody>
      </p:sp>
      <p:sp>
        <p:nvSpPr>
          <p:cNvPr id="6" name="内容占位符 11">
            <a:extLst>
              <a:ext uri="{FF2B5EF4-FFF2-40B4-BE49-F238E27FC236}">
                <a16:creationId xmlns:a16="http://schemas.microsoft.com/office/drawing/2014/main" id="{679AF475-B5C0-CD75-C16F-F4A640A19CF5}"/>
              </a:ext>
            </a:extLst>
          </p:cNvPr>
          <p:cNvSpPr>
            <a:spLocks noGrp="1"/>
          </p:cNvSpPr>
          <p:nvPr>
            <p:ph idx="1"/>
          </p:nvPr>
        </p:nvSpPr>
        <p:spPr>
          <a:xfrm>
            <a:off x="762006" y="1381244"/>
            <a:ext cx="10515600" cy="4694816"/>
          </a:xfrm>
        </p:spPr>
        <p:txBody>
          <a:bodyPr>
            <a:normAutofit/>
          </a:bodyPr>
          <a:lstStyle/>
          <a:p>
            <a:r>
              <a:rPr lang="zh-CN" altLang="en-US" sz="2400" dirty="0"/>
              <a:t>邀请 </a:t>
            </a:r>
            <a:r>
              <a:rPr lang="zh-CN" altLang="en-US" sz="2400" b="1" dirty="0">
                <a:solidFill>
                  <a:srgbClr val="008598"/>
                </a:solidFill>
              </a:rPr>
              <a:t>软件开发者 </a:t>
            </a:r>
            <a:r>
              <a:rPr lang="zh-CN" altLang="en-US" sz="2400" dirty="0"/>
              <a:t>共同参与芯片验证！</a:t>
            </a:r>
            <a:endParaRPr lang="en-US" altLang="zh-CN" sz="2400" dirty="0"/>
          </a:p>
          <a:p>
            <a:endParaRPr lang="en-US" altLang="zh-CN" b="1" dirty="0"/>
          </a:p>
          <a:p>
            <a:endParaRPr lang="en-US" altLang="zh-CN" b="1" dirty="0"/>
          </a:p>
          <a:p>
            <a:endParaRPr lang="en-US" altLang="zh-CN" b="1" dirty="0"/>
          </a:p>
          <a:p>
            <a:endParaRPr lang="en-US" altLang="zh-CN" b="1" dirty="0"/>
          </a:p>
          <a:p>
            <a:endParaRPr lang="en-US" altLang="zh-CN" b="1" dirty="0"/>
          </a:p>
          <a:p>
            <a:pPr marL="0" indent="0">
              <a:buNone/>
            </a:pPr>
            <a:endParaRPr lang="en-US" altLang="zh-CN" b="1" dirty="0"/>
          </a:p>
          <a:p>
            <a:pPr marL="0" indent="0">
              <a:buNone/>
            </a:pPr>
            <a:endParaRPr lang="en-US" altLang="zh-CN" b="1" dirty="0"/>
          </a:p>
          <a:p>
            <a:pPr>
              <a:lnSpc>
                <a:spcPct val="100000"/>
              </a:lnSpc>
            </a:pPr>
            <a:r>
              <a:rPr lang="zh-CN" altLang="en-US" sz="2400" dirty="0"/>
              <a:t>软件开发因 </a:t>
            </a:r>
            <a:r>
              <a:rPr lang="zh-CN" altLang="en-US" sz="2400" b="1" dirty="0">
                <a:solidFill>
                  <a:srgbClr val="008598"/>
                </a:solidFill>
              </a:rPr>
              <a:t>社区 </a:t>
            </a:r>
            <a:r>
              <a:rPr lang="zh-CN" altLang="en-US" sz="2400" dirty="0"/>
              <a:t>而繁荣，芯片验证亦能如此！</a:t>
            </a:r>
            <a:endParaRPr lang="zh-CN" altLang="en-US" sz="2400" b="1" dirty="0"/>
          </a:p>
        </p:txBody>
      </p:sp>
      <p:pic>
        <p:nvPicPr>
          <p:cNvPr id="7" name="图片 6">
            <a:extLst>
              <a:ext uri="{FF2B5EF4-FFF2-40B4-BE49-F238E27FC236}">
                <a16:creationId xmlns:a16="http://schemas.microsoft.com/office/drawing/2014/main" id="{D09230EB-BB3C-DF82-72BA-767F5FA3A27D}"/>
              </a:ext>
            </a:extLst>
          </p:cNvPr>
          <p:cNvPicPr>
            <a:picLocks noChangeAspect="1"/>
          </p:cNvPicPr>
          <p:nvPr/>
        </p:nvPicPr>
        <p:blipFill rotWithShape="1">
          <a:blip r:embed="rId6"/>
          <a:srcRect b="22436"/>
          <a:stretch/>
        </p:blipFill>
        <p:spPr>
          <a:xfrm>
            <a:off x="6715670" y="2364615"/>
            <a:ext cx="4141312" cy="2598678"/>
          </a:xfrm>
          <a:prstGeom prst="rect">
            <a:avLst/>
          </a:prstGeom>
        </p:spPr>
      </p:pic>
      <p:pic>
        <p:nvPicPr>
          <p:cNvPr id="8" name="图片 7">
            <a:extLst>
              <a:ext uri="{FF2B5EF4-FFF2-40B4-BE49-F238E27FC236}">
                <a16:creationId xmlns:a16="http://schemas.microsoft.com/office/drawing/2014/main" id="{58736658-314D-E29B-D5F7-BCCABD302DEB}"/>
              </a:ext>
            </a:extLst>
          </p:cNvPr>
          <p:cNvPicPr>
            <a:picLocks noChangeAspect="1"/>
          </p:cNvPicPr>
          <p:nvPr/>
        </p:nvPicPr>
        <p:blipFill>
          <a:blip r:embed="rId7"/>
          <a:stretch>
            <a:fillRect/>
          </a:stretch>
        </p:blipFill>
        <p:spPr>
          <a:xfrm>
            <a:off x="2315912" y="2203629"/>
            <a:ext cx="2605670" cy="841128"/>
          </a:xfrm>
          <a:prstGeom prst="rect">
            <a:avLst/>
          </a:prstGeom>
        </p:spPr>
      </p:pic>
      <p:pic>
        <p:nvPicPr>
          <p:cNvPr id="9" name="图片 8">
            <a:extLst>
              <a:ext uri="{FF2B5EF4-FFF2-40B4-BE49-F238E27FC236}">
                <a16:creationId xmlns:a16="http://schemas.microsoft.com/office/drawing/2014/main" id="{F2C96034-6405-29CC-3A10-4C76BE094921}"/>
              </a:ext>
            </a:extLst>
          </p:cNvPr>
          <p:cNvPicPr>
            <a:picLocks noChangeAspect="1"/>
          </p:cNvPicPr>
          <p:nvPr/>
        </p:nvPicPr>
        <p:blipFill>
          <a:blip r:embed="rId8"/>
          <a:stretch>
            <a:fillRect/>
          </a:stretch>
        </p:blipFill>
        <p:spPr>
          <a:xfrm>
            <a:off x="1040402" y="3181371"/>
            <a:ext cx="5091206" cy="1781922"/>
          </a:xfrm>
          <a:prstGeom prst="rect">
            <a:avLst/>
          </a:prstGeom>
        </p:spPr>
      </p:pic>
    </p:spTree>
    <p:custDataLst>
      <p:tags r:id="rId1"/>
    </p:custDataLst>
    <p:extLst>
      <p:ext uri="{BB962C8B-B14F-4D97-AF65-F5344CB8AC3E}">
        <p14:creationId xmlns:p14="http://schemas.microsoft.com/office/powerpoint/2010/main" val="4112860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33D51-C589-E94F-739E-EEE4A6DF6CB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4769220C-4756-8378-6C61-D13673990D97}"/>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dirty="0">
                <a:solidFill>
                  <a:schemeClr val="tx1"/>
                </a:solidFill>
                <a:latin typeface="+mj-lt"/>
              </a:rPr>
              <a:t>万众一芯</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A2F532B0-D1DA-E86C-FD77-E3D207212F79}"/>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40E20636-4E2B-2D8B-728E-41A005B2046D}"/>
              </a:ext>
            </a:extLst>
          </p:cNvPr>
          <p:cNvSpPr>
            <a:spLocks noGrp="1"/>
          </p:cNvSpPr>
          <p:nvPr>
            <p:ph type="sldNum" sz="quarter" idx="12"/>
          </p:nvPr>
        </p:nvSpPr>
        <p:spPr/>
        <p:txBody>
          <a:bodyPr/>
          <a:lstStyle/>
          <a:p>
            <a:fld id="{49AE70B2-8BF9-45C0-BB95-33D1B9D3A854}" type="slidenum">
              <a:rPr lang="zh-CN" altLang="en-US" smtClean="0"/>
              <a:t>12</a:t>
            </a:fld>
            <a:endParaRPr lang="zh-CN" altLang="en-US"/>
          </a:p>
        </p:txBody>
      </p:sp>
      <p:pic>
        <p:nvPicPr>
          <p:cNvPr id="5" name="内容占位符 4">
            <a:extLst>
              <a:ext uri="{FF2B5EF4-FFF2-40B4-BE49-F238E27FC236}">
                <a16:creationId xmlns:a16="http://schemas.microsoft.com/office/drawing/2014/main" id="{BF425F08-E601-45C0-D4A1-FDAF28500DA5}"/>
              </a:ext>
            </a:extLst>
          </p:cNvPr>
          <p:cNvPicPr>
            <a:picLocks noGrp="1" noChangeAspect="1"/>
          </p:cNvPicPr>
          <p:nvPr>
            <p:ph idx="1"/>
            <p:custDataLst>
              <p:tags r:id="rId4"/>
            </p:custDataLst>
          </p:nvPr>
        </p:nvPicPr>
        <p:blipFill>
          <a:blip r:embed="rId7"/>
          <a:stretch>
            <a:fillRect/>
          </a:stretch>
        </p:blipFill>
        <p:spPr>
          <a:xfrm>
            <a:off x="2051165" y="1480185"/>
            <a:ext cx="8089670" cy="4666486"/>
          </a:xfrm>
          <a:prstGeom prst="rect">
            <a:avLst/>
          </a:prstGeom>
        </p:spPr>
      </p:pic>
    </p:spTree>
    <p:custDataLst>
      <p:tags r:id="rId1"/>
    </p:custDataLst>
    <p:extLst>
      <p:ext uri="{BB962C8B-B14F-4D97-AF65-F5344CB8AC3E}">
        <p14:creationId xmlns:p14="http://schemas.microsoft.com/office/powerpoint/2010/main" val="2807205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0B58A-B39F-DC54-0B92-5B9EC481F402}"/>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45B5DC2-C941-C788-0849-9464C7DA054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为什么选择基于仿真的验证？</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9EC84A16-C0A0-08CA-6C3B-CEEA8C4DB72E}"/>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877C23AF-B84B-DC0E-02DD-C7AC1FC6099A}"/>
              </a:ext>
            </a:extLst>
          </p:cNvPr>
          <p:cNvSpPr>
            <a:spLocks noGrp="1"/>
          </p:cNvSpPr>
          <p:nvPr>
            <p:ph type="sldNum" sz="quarter" idx="12"/>
          </p:nvPr>
        </p:nvSpPr>
        <p:spPr/>
        <p:txBody>
          <a:bodyPr/>
          <a:lstStyle/>
          <a:p>
            <a:fld id="{49AE70B2-8BF9-45C0-BB95-33D1B9D3A854}" type="slidenum">
              <a:rPr lang="zh-CN" altLang="en-US" smtClean="0"/>
              <a:t>13</a:t>
            </a:fld>
            <a:endParaRPr lang="zh-CN" altLang="en-US"/>
          </a:p>
        </p:txBody>
      </p:sp>
      <p:pic>
        <p:nvPicPr>
          <p:cNvPr id="25" name="Picture 2" descr="形式验证（Formal Verification）会越来越有用-CSDN博客">
            <a:extLst>
              <a:ext uri="{FF2B5EF4-FFF2-40B4-BE49-F238E27FC236}">
                <a16:creationId xmlns:a16="http://schemas.microsoft.com/office/drawing/2014/main" id="{571481DF-25E4-0601-E52E-C3A8B814A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922" y="1538400"/>
            <a:ext cx="9205758" cy="4157832"/>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E9C061D7-3374-C832-ADB8-4E20F7498802}"/>
              </a:ext>
            </a:extLst>
          </p:cNvPr>
          <p:cNvPicPr>
            <a:picLocks noChangeAspect="1"/>
          </p:cNvPicPr>
          <p:nvPr/>
        </p:nvPicPr>
        <p:blipFill>
          <a:blip r:embed="rId7">
            <a:duotone>
              <a:prstClr val="black"/>
              <a:srgbClr val="ED7D31">
                <a:tint val="45000"/>
                <a:satMod val="400000"/>
              </a:srgbClr>
            </a:duotone>
          </a:blip>
          <a:stretch>
            <a:fillRect/>
          </a:stretch>
        </p:blipFill>
        <p:spPr>
          <a:xfrm>
            <a:off x="4690278" y="3769604"/>
            <a:ext cx="3796783" cy="1784488"/>
          </a:xfrm>
          <a:prstGeom prst="rect">
            <a:avLst/>
          </a:prstGeom>
        </p:spPr>
      </p:pic>
    </p:spTree>
    <p:custDataLst>
      <p:tags r:id="rId1"/>
    </p:custDataLst>
    <p:extLst>
      <p:ext uri="{BB962C8B-B14F-4D97-AF65-F5344CB8AC3E}">
        <p14:creationId xmlns:p14="http://schemas.microsoft.com/office/powerpoint/2010/main" val="3145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3C873-C91E-B1A2-286F-99EA8A6E6F8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A81ECD98-C865-9652-7A78-D3525AE8BC26}"/>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跨越鸿沟</a:t>
            </a:r>
            <a:r>
              <a:rPr lang="en-US" altLang="zh-CN" dirty="0">
                <a:solidFill>
                  <a:schemeClr val="tx1"/>
                </a:solidFill>
                <a:latin typeface="+mj-lt"/>
              </a:rPr>
              <a:t>:</a:t>
            </a:r>
            <a:r>
              <a:rPr lang="zh-CN" altLang="en-US" dirty="0">
                <a:solidFill>
                  <a:schemeClr val="tx1"/>
                </a:solidFill>
                <a:latin typeface="+mj-lt"/>
              </a:rPr>
              <a:t>“软件驱动”验证</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EB78F131-E0C5-3725-7B50-DF5E9637DF87}"/>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904326FE-95BB-1F23-509E-9F79B3EA26F3}"/>
              </a:ext>
            </a:extLst>
          </p:cNvPr>
          <p:cNvSpPr>
            <a:spLocks noGrp="1"/>
          </p:cNvSpPr>
          <p:nvPr>
            <p:ph type="sldNum" sz="quarter" idx="12"/>
          </p:nvPr>
        </p:nvSpPr>
        <p:spPr/>
        <p:txBody>
          <a:bodyPr/>
          <a:lstStyle/>
          <a:p>
            <a:fld id="{49AE70B2-8BF9-45C0-BB95-33D1B9D3A854}" type="slidenum">
              <a:rPr lang="zh-CN" altLang="en-US" smtClean="0"/>
              <a:t>14</a:t>
            </a:fld>
            <a:endParaRPr lang="zh-CN" altLang="en-US"/>
          </a:p>
        </p:txBody>
      </p:sp>
      <p:pic>
        <p:nvPicPr>
          <p:cNvPr id="2" name="Picture 6" descr="ESA - Hardware Description Languages and Abstraction Levels">
            <a:extLst>
              <a:ext uri="{FF2B5EF4-FFF2-40B4-BE49-F238E27FC236}">
                <a16:creationId xmlns:a16="http://schemas.microsoft.com/office/drawing/2014/main" id="{12149E8E-DC5A-1F2B-74F0-3AE6DEB7FA10}"/>
              </a:ext>
            </a:extLst>
          </p:cNvPr>
          <p:cNvPicPr>
            <a:picLocks noGrp="1" noChangeAspect="1" noChangeArrowheads="1"/>
          </p:cNvPicPr>
          <p:nvPr>
            <p:ph idx="1"/>
          </p:nvPr>
        </p:nvPicPr>
        <p:blipFill>
          <a:blip r:embed="rId6" cstate="print">
            <a:extLst>
              <a:ext uri="{28A0092B-C50C-407E-A947-70E740481C1C}">
                <a14:useLocalDpi xmlns:a14="http://schemas.microsoft.com/office/drawing/2010/main" val="0"/>
              </a:ext>
            </a:extLst>
          </a:blip>
          <a:srcRect/>
          <a:stretch>
            <a:fillRect/>
          </a:stretch>
        </p:blipFill>
        <p:spPr bwMode="auto">
          <a:xfrm>
            <a:off x="949123" y="1370105"/>
            <a:ext cx="2962206" cy="216919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D62EFD6-4E64-5713-4176-06623FB2F56E}"/>
              </a:ext>
            </a:extLst>
          </p:cNvPr>
          <p:cNvPicPr>
            <a:picLocks noChangeAspect="1"/>
          </p:cNvPicPr>
          <p:nvPr/>
        </p:nvPicPr>
        <p:blipFill>
          <a:blip r:embed="rId7"/>
          <a:stretch>
            <a:fillRect/>
          </a:stretch>
        </p:blipFill>
        <p:spPr>
          <a:xfrm>
            <a:off x="957406" y="4208101"/>
            <a:ext cx="2945641" cy="1946805"/>
          </a:xfrm>
          <a:prstGeom prst="rect">
            <a:avLst/>
          </a:prstGeom>
        </p:spPr>
      </p:pic>
      <p:sp>
        <p:nvSpPr>
          <p:cNvPr id="5" name="箭头: 右 4">
            <a:extLst>
              <a:ext uri="{FF2B5EF4-FFF2-40B4-BE49-F238E27FC236}">
                <a16:creationId xmlns:a16="http://schemas.microsoft.com/office/drawing/2014/main" id="{D93FC2F4-4595-BEFB-C408-F647DEC4E9B9}"/>
              </a:ext>
            </a:extLst>
          </p:cNvPr>
          <p:cNvSpPr/>
          <p:nvPr/>
        </p:nvSpPr>
        <p:spPr>
          <a:xfrm>
            <a:off x="4508942" y="3539304"/>
            <a:ext cx="1594678" cy="789887"/>
          </a:xfrm>
          <a:prstGeom prst="rightArrow">
            <a:avLst>
              <a:gd name="adj1" fmla="val 55592"/>
              <a:gd name="adj2" fmla="val 74607"/>
            </a:avLst>
          </a:prstGeom>
          <a:solidFill>
            <a:srgbClr val="2877BA"/>
          </a:solidFill>
          <a:ln>
            <a:solidFill>
              <a:srgbClr val="2877BA"/>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latin typeface="Microsoft YaHei" panose="020B0503020204020204" pitchFamily="34" charset="-122"/>
                <a:ea typeface="Microsoft YaHei" panose="020B0503020204020204" pitchFamily="34" charset="-122"/>
              </a:rPr>
              <a:t> 软件语言</a:t>
            </a:r>
          </a:p>
        </p:txBody>
      </p:sp>
      <p:pic>
        <p:nvPicPr>
          <p:cNvPr id="6" name="Picture 8" descr="Cocotb logo · Issue #1126 · cocotb/cocotb · GitHub">
            <a:extLst>
              <a:ext uri="{FF2B5EF4-FFF2-40B4-BE49-F238E27FC236}">
                <a16:creationId xmlns:a16="http://schemas.microsoft.com/office/drawing/2014/main" id="{CFBC31FE-EF4F-9651-2A65-D079E826DC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5140" y="2155878"/>
            <a:ext cx="2839693" cy="6224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GitHub - pymtl/pymtl3: Pymtl 3 (Mamba), an open-source Python-based  hardware generation, simulation, and verification framework">
            <a:extLst>
              <a:ext uri="{FF2B5EF4-FFF2-40B4-BE49-F238E27FC236}">
                <a16:creationId xmlns:a16="http://schemas.microsoft.com/office/drawing/2014/main" id="{9F106E3C-F02B-EFC0-6A35-B135BF61B2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6281" y="3160561"/>
            <a:ext cx="2358197" cy="1179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itHub - ucb-bar/chiseltest: The batteries-included testing and formal  verification library for Chisel-based RTL designs.">
            <a:extLst>
              <a:ext uri="{FF2B5EF4-FFF2-40B4-BE49-F238E27FC236}">
                <a16:creationId xmlns:a16="http://schemas.microsoft.com/office/drawing/2014/main" id="{28C320C4-D02D-1AAF-F58C-AAE97150E6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0082" y="3056327"/>
            <a:ext cx="2565814" cy="12829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GitHub - leonardt/fault: A Python package for testing hardware (part of the  magma ecosystem)">
            <a:extLst>
              <a:ext uri="{FF2B5EF4-FFF2-40B4-BE49-F238E27FC236}">
                <a16:creationId xmlns:a16="http://schemas.microsoft.com/office/drawing/2014/main" id="{998154C1-9F21-0572-B42B-FF092959D2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5755" y="4390882"/>
            <a:ext cx="2509078" cy="125453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E3D5A99-CACD-B1B5-C115-4D619D17F8CC}"/>
              </a:ext>
            </a:extLst>
          </p:cNvPr>
          <p:cNvSpPr txBox="1"/>
          <p:nvPr/>
        </p:nvSpPr>
        <p:spPr>
          <a:xfrm>
            <a:off x="1071293" y="3642870"/>
            <a:ext cx="3014988" cy="461665"/>
          </a:xfrm>
          <a:prstGeom prst="rect">
            <a:avLst/>
          </a:prstGeom>
          <a:noFill/>
        </p:spPr>
        <p:txBody>
          <a:bodyPr wrap="square" rtlCol="0">
            <a:spAutoFit/>
          </a:bodyPr>
          <a:lstStyle/>
          <a:p>
            <a:r>
              <a:rPr lang="en-US" altLang="zh-CN" sz="2400">
                <a:latin typeface="+mj-lt"/>
                <a:ea typeface="+mj-ea"/>
              </a:rPr>
              <a:t>Different Languages</a:t>
            </a:r>
            <a:endParaRPr lang="zh-CN" altLang="en-US" sz="2400">
              <a:latin typeface="+mj-lt"/>
              <a:ea typeface="+mj-ea"/>
            </a:endParaRPr>
          </a:p>
        </p:txBody>
      </p:sp>
    </p:spTree>
    <p:custDataLst>
      <p:tags r:id="rId1"/>
    </p:custDataLst>
    <p:extLst>
      <p:ext uri="{BB962C8B-B14F-4D97-AF65-F5344CB8AC3E}">
        <p14:creationId xmlns:p14="http://schemas.microsoft.com/office/powerpoint/2010/main" val="102285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FEC64-8818-8006-A465-720AC1513A6B}"/>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3FF6CC2-D6B5-178D-BBD8-F7BF415A85F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实现验证的三种方式</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0B99C3F5-DD33-EFBC-2816-2AB1B6572520}"/>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E62224E-8E9D-8F2D-9718-AADB48A8EE55}"/>
              </a:ext>
            </a:extLst>
          </p:cNvPr>
          <p:cNvSpPr>
            <a:spLocks noGrp="1"/>
          </p:cNvSpPr>
          <p:nvPr>
            <p:ph type="sldNum" sz="quarter" idx="12"/>
          </p:nvPr>
        </p:nvSpPr>
        <p:spPr/>
        <p:txBody>
          <a:bodyPr/>
          <a:lstStyle/>
          <a:p>
            <a:fld id="{49AE70B2-8BF9-45C0-BB95-33D1B9D3A854}" type="slidenum">
              <a:rPr lang="zh-CN" altLang="en-US" smtClean="0"/>
              <a:t>15</a:t>
            </a:fld>
            <a:endParaRPr lang="zh-CN" altLang="en-US"/>
          </a:p>
        </p:txBody>
      </p:sp>
      <p:sp>
        <p:nvSpPr>
          <p:cNvPr id="11" name="内容占位符 10">
            <a:extLst>
              <a:ext uri="{FF2B5EF4-FFF2-40B4-BE49-F238E27FC236}">
                <a16:creationId xmlns:a16="http://schemas.microsoft.com/office/drawing/2014/main" id="{A558C60E-91A3-5C83-4242-38C7AE4F8A96}"/>
              </a:ext>
            </a:extLst>
          </p:cNvPr>
          <p:cNvSpPr>
            <a:spLocks noGrp="1"/>
          </p:cNvSpPr>
          <p:nvPr>
            <p:ph idx="1"/>
          </p:nvPr>
        </p:nvSpPr>
        <p:spPr>
          <a:xfrm>
            <a:off x="670217" y="1163564"/>
            <a:ext cx="10515600" cy="5070630"/>
          </a:xfrm>
        </p:spPr>
        <p:txBody>
          <a:bodyPr>
            <a:normAutofit/>
          </a:bodyPr>
          <a:lstStyle/>
          <a:p>
            <a:pPr>
              <a:lnSpc>
                <a:spcPct val="100000"/>
              </a:lnSpc>
            </a:pPr>
            <a:r>
              <a:rPr lang="zh-CN" altLang="en-US" dirty="0">
                <a:solidFill>
                  <a:srgbClr val="008598"/>
                </a:solidFill>
              </a:rPr>
              <a:t>用软件</a:t>
            </a:r>
            <a:r>
              <a:rPr lang="zh-CN" altLang="en-US" b="1" dirty="0">
                <a:solidFill>
                  <a:srgbClr val="008598"/>
                </a:solidFill>
              </a:rPr>
              <a:t>生成</a:t>
            </a:r>
            <a:r>
              <a:rPr lang="zh-CN" altLang="en-US" dirty="0"/>
              <a:t>硬件代码</a:t>
            </a:r>
            <a:r>
              <a:rPr lang="en-US" altLang="zh-CN" dirty="0"/>
              <a:t> (e.g. Fault)</a:t>
            </a:r>
          </a:p>
          <a:p>
            <a:pPr marL="457200" lvl="1" indent="0">
              <a:lnSpc>
                <a:spcPct val="100000"/>
              </a:lnSpc>
              <a:buNone/>
            </a:pPr>
            <a:r>
              <a:rPr lang="en-US" altLang="zh-CN" dirty="0"/>
              <a:t>✦ </a:t>
            </a:r>
            <a:r>
              <a:rPr lang="zh-CN" altLang="en-US" dirty="0"/>
              <a:t>硬件兼容性</a:t>
            </a:r>
            <a:r>
              <a:rPr lang="zh-CN" altLang="en-US" b="1" dirty="0"/>
              <a:t>：</a:t>
            </a:r>
            <a:r>
              <a:rPr lang="en-US" altLang="zh-CN" dirty="0"/>
              <a:t>★★★★★</a:t>
            </a:r>
            <a:r>
              <a:rPr lang="zh-CN" altLang="en-US" sz="2000" dirty="0"/>
              <a:t>（媲美传统的硬件验证语言）</a:t>
            </a:r>
            <a:endParaRPr lang="en-US" altLang="zh-CN" sz="2000" dirty="0"/>
          </a:p>
          <a:p>
            <a:pPr marL="457200" lvl="1" indent="0">
              <a:lnSpc>
                <a:spcPct val="100000"/>
              </a:lnSpc>
              <a:buNone/>
            </a:pPr>
            <a:r>
              <a:rPr lang="en-US" altLang="zh-CN" dirty="0"/>
              <a:t>✦ </a:t>
            </a:r>
            <a:r>
              <a:rPr lang="zh-CN" altLang="en-US" dirty="0"/>
              <a:t>软件灵活性</a:t>
            </a:r>
            <a:r>
              <a:rPr lang="zh-CN" altLang="en-US" b="1" dirty="0"/>
              <a:t>：</a:t>
            </a:r>
            <a:r>
              <a:rPr lang="en-US" altLang="zh-CN" dirty="0"/>
              <a:t>★☆☆☆☆</a:t>
            </a:r>
            <a:r>
              <a:rPr lang="zh-CN" altLang="en-US" sz="2000" dirty="0"/>
              <a:t>（极其有限的第三方库）</a:t>
            </a:r>
            <a:endParaRPr lang="en-US" altLang="zh-CN" sz="2000" dirty="0"/>
          </a:p>
          <a:p>
            <a:pPr lvl="1">
              <a:lnSpc>
                <a:spcPct val="100000"/>
              </a:lnSpc>
            </a:pPr>
            <a:endParaRPr lang="en-US" altLang="zh-CN" dirty="0"/>
          </a:p>
          <a:p>
            <a:pPr>
              <a:lnSpc>
                <a:spcPct val="100000"/>
              </a:lnSpc>
            </a:pPr>
            <a:r>
              <a:rPr lang="zh-CN" altLang="en-US" dirty="0">
                <a:solidFill>
                  <a:srgbClr val="008598"/>
                </a:solidFill>
              </a:rPr>
              <a:t>让软件作为</a:t>
            </a:r>
            <a:r>
              <a:rPr lang="zh-CN" altLang="en-US" dirty="0"/>
              <a:t>硬件的</a:t>
            </a:r>
            <a:r>
              <a:rPr lang="zh-CN" altLang="en-US" b="1" dirty="0">
                <a:solidFill>
                  <a:srgbClr val="008598"/>
                </a:solidFill>
              </a:rPr>
              <a:t>回调</a:t>
            </a:r>
            <a:r>
              <a:rPr lang="zh-CN" altLang="en-US" dirty="0"/>
              <a:t>库</a:t>
            </a:r>
            <a:r>
              <a:rPr lang="en-US" altLang="zh-CN" dirty="0"/>
              <a:t> </a:t>
            </a:r>
            <a:r>
              <a:rPr lang="zh-CN" altLang="en-US" dirty="0"/>
              <a:t> </a:t>
            </a:r>
            <a:r>
              <a:rPr lang="en-US" altLang="zh-CN" dirty="0"/>
              <a:t>(e.g. Cocotb)</a:t>
            </a:r>
          </a:p>
          <a:p>
            <a:pPr marL="457200" lvl="1" indent="0">
              <a:lnSpc>
                <a:spcPct val="100000"/>
              </a:lnSpc>
              <a:buNone/>
            </a:pPr>
            <a:r>
              <a:rPr lang="en-US" altLang="zh-CN" dirty="0"/>
              <a:t>✦ </a:t>
            </a:r>
            <a:r>
              <a:rPr lang="zh-CN" altLang="en-US" dirty="0"/>
              <a:t>硬件兼容性：</a:t>
            </a:r>
            <a:r>
              <a:rPr lang="en-US" altLang="zh-CN" dirty="0"/>
              <a:t>★★★★☆</a:t>
            </a:r>
            <a:r>
              <a:rPr lang="zh-CN" altLang="en-US" sz="2000" dirty="0"/>
              <a:t>（只需要引入 </a:t>
            </a:r>
            <a:r>
              <a:rPr lang="en-US" altLang="zh-CN" sz="2000" dirty="0"/>
              <a:t>VPI</a:t>
            </a:r>
            <a:r>
              <a:rPr lang="zh-CN" altLang="en-US" sz="2000" dirty="0"/>
              <a:t>）</a:t>
            </a:r>
            <a:endParaRPr lang="en-US" altLang="zh-CN" sz="2000" dirty="0"/>
          </a:p>
          <a:p>
            <a:pPr marL="457200" lvl="1" indent="0">
              <a:lnSpc>
                <a:spcPct val="100000"/>
              </a:lnSpc>
              <a:buNone/>
            </a:pPr>
            <a:r>
              <a:rPr lang="zh-CN" altLang="en-US" dirty="0"/>
              <a:t>✦ 软件灵活性：</a:t>
            </a:r>
            <a:r>
              <a:rPr lang="en-US" altLang="zh-CN" dirty="0"/>
              <a:t>★★★☆☆</a:t>
            </a:r>
            <a:r>
              <a:rPr lang="zh-CN" altLang="en-US" sz="2000" dirty="0"/>
              <a:t>（与异步库存在冲突）</a:t>
            </a:r>
            <a:endParaRPr lang="en-US" altLang="zh-CN" sz="2000" dirty="0"/>
          </a:p>
          <a:p>
            <a:pPr marL="457200" lvl="1" indent="0">
              <a:lnSpc>
                <a:spcPct val="100000"/>
              </a:lnSpc>
              <a:buNone/>
            </a:pPr>
            <a:endParaRPr lang="en-US" altLang="zh-CN" dirty="0"/>
          </a:p>
          <a:p>
            <a:pPr>
              <a:lnSpc>
                <a:spcPct val="100000"/>
              </a:lnSpc>
            </a:pPr>
            <a:r>
              <a:rPr lang="zh-CN" altLang="en-US" dirty="0">
                <a:solidFill>
                  <a:srgbClr val="008598"/>
                </a:solidFill>
              </a:rPr>
              <a:t>用软件</a:t>
            </a:r>
            <a:r>
              <a:rPr lang="zh-CN" altLang="en-US" b="1" dirty="0">
                <a:solidFill>
                  <a:srgbClr val="008598"/>
                </a:solidFill>
              </a:rPr>
              <a:t>驱动</a:t>
            </a:r>
            <a:r>
              <a:rPr lang="zh-CN" altLang="en-US" dirty="0"/>
              <a:t>硬件的控制</a:t>
            </a:r>
            <a:r>
              <a:rPr lang="en-US" altLang="zh-CN" dirty="0"/>
              <a:t> (e.g. </a:t>
            </a:r>
            <a:r>
              <a:rPr lang="en-US" altLang="zh-CN" dirty="0" err="1"/>
              <a:t>PyMTL</a:t>
            </a:r>
            <a:r>
              <a:rPr lang="en-US" altLang="zh-CN" dirty="0"/>
              <a:t>)</a:t>
            </a:r>
          </a:p>
          <a:p>
            <a:pPr marL="457200" lvl="1" indent="0">
              <a:lnSpc>
                <a:spcPct val="100000"/>
              </a:lnSpc>
              <a:buNone/>
            </a:pPr>
            <a:r>
              <a:rPr lang="zh-CN" altLang="en-US" dirty="0"/>
              <a:t>✦ 硬件兼容性：</a:t>
            </a:r>
            <a:r>
              <a:rPr lang="en-US" altLang="zh-CN" dirty="0"/>
              <a:t>★★★☆☆</a:t>
            </a:r>
            <a:r>
              <a:rPr lang="zh-CN" altLang="en-US" sz="2000" dirty="0"/>
              <a:t>（需要引入 </a:t>
            </a:r>
            <a:r>
              <a:rPr lang="en-US" altLang="zh-CN" sz="2000" dirty="0"/>
              <a:t>DPI</a:t>
            </a:r>
            <a:r>
              <a:rPr lang="zh-CN" altLang="en-US" sz="2000" dirty="0"/>
              <a:t> 和</a:t>
            </a:r>
            <a:r>
              <a:rPr lang="en-US" altLang="zh-CN" sz="2000" dirty="0"/>
              <a:t> </a:t>
            </a:r>
            <a:r>
              <a:rPr lang="zh-CN" altLang="en-US" sz="2000" b="1" dirty="0"/>
              <a:t>仿真控制的 </a:t>
            </a:r>
            <a:r>
              <a:rPr lang="en-US" altLang="zh-CN" sz="2000" b="1" dirty="0"/>
              <a:t>API</a:t>
            </a:r>
            <a:r>
              <a:rPr lang="zh-CN" altLang="en-US" sz="2000" dirty="0"/>
              <a:t>）</a:t>
            </a:r>
            <a:endParaRPr lang="en-US" altLang="zh-CN" sz="2000" dirty="0"/>
          </a:p>
          <a:p>
            <a:pPr marL="457200" lvl="1" indent="0">
              <a:lnSpc>
                <a:spcPct val="100000"/>
              </a:lnSpc>
              <a:buNone/>
              <a:defRPr/>
            </a:pPr>
            <a:r>
              <a:rPr lang="zh-CN" altLang="en-US" dirty="0"/>
              <a:t>✦ 软件灵活性：</a:t>
            </a:r>
            <a:r>
              <a:rPr lang="en-US" altLang="zh-CN" dirty="0"/>
              <a:t>★★★★★</a:t>
            </a:r>
            <a:r>
              <a:rPr kumimoji="0" lang="zh-CN" altLang="en-US" sz="2000" b="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rPr>
              <a:t>（兼容所有库）</a:t>
            </a:r>
            <a:endParaRPr kumimoji="0" lang="en-US" altLang="zh-CN" sz="2000" b="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ndParaRPr>
          </a:p>
        </p:txBody>
      </p:sp>
      <p:sp>
        <p:nvSpPr>
          <p:cNvPr id="2" name="圆角矩形 1">
            <a:extLst>
              <a:ext uri="{FF2B5EF4-FFF2-40B4-BE49-F238E27FC236}">
                <a16:creationId xmlns:a16="http://schemas.microsoft.com/office/drawing/2014/main" id="{8416C41F-6F02-3642-5FFC-CE5ED575B026}"/>
              </a:ext>
            </a:extLst>
          </p:cNvPr>
          <p:cNvSpPr/>
          <p:nvPr/>
        </p:nvSpPr>
        <p:spPr>
          <a:xfrm>
            <a:off x="670217" y="4747875"/>
            <a:ext cx="7940383" cy="1791037"/>
          </a:xfrm>
          <a:prstGeom prst="roundRect">
            <a:avLst/>
          </a:prstGeom>
          <a:noFill/>
          <a:ln w="508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81841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373E-A703-7ACB-E6AF-6B4F47992C1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0BF6B118-B5CA-42BF-3377-A72AA0E3323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为什么“软件驱动”是关键</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9DAF8915-FECC-CCCE-4B99-8A8E7477379B}"/>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D5811008-8F16-714A-2104-B201BA0239D0}"/>
              </a:ext>
            </a:extLst>
          </p:cNvPr>
          <p:cNvSpPr>
            <a:spLocks noGrp="1"/>
          </p:cNvSpPr>
          <p:nvPr>
            <p:ph type="sldNum" sz="quarter" idx="12"/>
          </p:nvPr>
        </p:nvSpPr>
        <p:spPr/>
        <p:txBody>
          <a:bodyPr/>
          <a:lstStyle/>
          <a:p>
            <a:fld id="{49AE70B2-8BF9-45C0-BB95-33D1B9D3A854}" type="slidenum">
              <a:rPr lang="zh-CN" altLang="en-US" smtClean="0"/>
              <a:t>16</a:t>
            </a:fld>
            <a:endParaRPr lang="zh-CN" altLang="en-US"/>
          </a:p>
        </p:txBody>
      </p:sp>
      <p:sp>
        <p:nvSpPr>
          <p:cNvPr id="11" name="内容占位符 10">
            <a:extLst>
              <a:ext uri="{FF2B5EF4-FFF2-40B4-BE49-F238E27FC236}">
                <a16:creationId xmlns:a16="http://schemas.microsoft.com/office/drawing/2014/main" id="{363333BD-7C04-F4E8-6B0C-A77ACC9F969B}"/>
              </a:ext>
            </a:extLst>
          </p:cNvPr>
          <p:cNvSpPr>
            <a:spLocks noGrp="1"/>
          </p:cNvSpPr>
          <p:nvPr>
            <p:ph idx="1"/>
          </p:nvPr>
        </p:nvSpPr>
        <p:spPr>
          <a:xfrm>
            <a:off x="657860" y="1365730"/>
            <a:ext cx="10515600" cy="5070630"/>
          </a:xfrm>
        </p:spPr>
        <p:txBody>
          <a:bodyPr>
            <a:normAutofit/>
          </a:bodyPr>
          <a:lstStyle/>
          <a:p>
            <a:pPr algn="l" fontAlgn="base">
              <a:lnSpc>
                <a:spcPct val="120000"/>
              </a:lnSpc>
              <a:spcBef>
                <a:spcPts val="600"/>
              </a:spcBef>
              <a:buNone/>
            </a:pPr>
            <a:r>
              <a:rPr lang="zh-CN" altLang="en-US" b="0" dirty="0">
                <a:effectLst/>
                <a:latin typeface="Calibri" panose="020F0502020204030204" pitchFamily="34" charset="0"/>
                <a:cs typeface="Calibri" panose="020F0502020204030204" pitchFamily="34" charset="0"/>
              </a:rPr>
              <a:t>✅ 注重</a:t>
            </a:r>
            <a:r>
              <a:rPr lang="zh-CN" altLang="en-US" dirty="0">
                <a:latin typeface="Calibri" panose="020F0502020204030204" pitchFamily="34" charset="0"/>
                <a:cs typeface="Calibri" panose="020F0502020204030204" pitchFamily="34" charset="0"/>
              </a:rPr>
              <a:t>：</a:t>
            </a:r>
            <a:endParaRPr lang="en-US" altLang="zh-CN" b="0" dirty="0">
              <a:effectLst/>
              <a:latin typeface="Calibri" panose="020F0502020204030204" pitchFamily="34" charset="0"/>
              <a:ea typeface="Calibri" panose="020F0502020204030204" pitchFamily="34" charset="0"/>
              <a:cs typeface="Calibri" panose="020F0502020204030204" pitchFamily="34" charset="0"/>
            </a:endParaRPr>
          </a:p>
          <a:p>
            <a:pPr lvl="1" fontAlgn="base">
              <a:lnSpc>
                <a:spcPct val="120000"/>
              </a:lnSpc>
              <a:spcBef>
                <a:spcPts val="600"/>
              </a:spcBef>
              <a:buFont typeface="Arial" panose="020B0604020202020204" pitchFamily="34" charset="0"/>
              <a:buChar char="•"/>
            </a:pPr>
            <a:r>
              <a:rPr lang="zh-CN" altLang="en-US" sz="2800" b="1" i="0" dirty="0">
                <a:effectLst/>
                <a:latin typeface="Calibri" panose="020F0502020204030204" pitchFamily="34" charset="0"/>
                <a:ea typeface="Calibri" panose="020F0502020204030204" pitchFamily="34" charset="0"/>
                <a:cs typeface="Calibri" panose="020F0502020204030204" pitchFamily="34" charset="0"/>
              </a:rPr>
              <a:t>软件兼容性</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t>
            </a: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（操作系统，库，</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API</a:t>
            </a: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，第三方集成等）</a:t>
            </a:r>
            <a:endParaRPr lang="en-US" altLang="zh-CN" sz="2800" b="0" i="0" dirty="0">
              <a:effectLst/>
              <a:latin typeface="Calibri" panose="020F0502020204030204" pitchFamily="34" charset="0"/>
              <a:ea typeface="Calibri" panose="020F0502020204030204" pitchFamily="34" charset="0"/>
              <a:cs typeface="Calibri" panose="020F0502020204030204" pitchFamily="34" charset="0"/>
            </a:endParaRPr>
          </a:p>
          <a:p>
            <a:pPr lvl="1" fontAlgn="base">
              <a:lnSpc>
                <a:spcPct val="120000"/>
              </a:lnSpc>
              <a:spcBef>
                <a:spcPts val="600"/>
              </a:spcBef>
              <a:buFont typeface="Arial" panose="020B0604020202020204" pitchFamily="34" charset="0"/>
              <a:buChar char="•"/>
            </a:pP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t>
            </a:r>
            <a:r>
              <a:rPr lang="zh-CN" altLang="en-US" sz="2800" b="1" i="0" dirty="0">
                <a:effectLst/>
                <a:latin typeface="Calibri" panose="020F0502020204030204" pitchFamily="34" charset="0"/>
                <a:ea typeface="Calibri" panose="020F0502020204030204" pitchFamily="34" charset="0"/>
                <a:cs typeface="Calibri" panose="020F0502020204030204" pitchFamily="34" charset="0"/>
              </a:rPr>
              <a:t>对于开发者的易用性</a:t>
            </a:r>
            <a:r>
              <a:rPr lang="zh-CN" altLang="en-US" sz="2800" dirty="0">
                <a:latin typeface="Calibri" panose="020F0502020204030204" pitchFamily="34" charset="0"/>
                <a:ea typeface="Calibri" panose="020F0502020204030204" pitchFamily="34" charset="0"/>
                <a:cs typeface="Calibri" panose="020F0502020204030204" pitchFamily="34" charset="0"/>
              </a:rPr>
              <a:t>（工具链的易用性、调试体验、多线程等</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a:t>
            </a:r>
          </a:p>
          <a:p>
            <a:pPr lvl="1" fontAlgn="base">
              <a:lnSpc>
                <a:spcPct val="120000"/>
              </a:lnSpc>
              <a:spcBef>
                <a:spcPts val="600"/>
              </a:spcBef>
              <a:buFont typeface="Arial" panose="020B0604020202020204" pitchFamily="34" charset="0"/>
              <a:buChar char="•"/>
            </a:pPr>
            <a:endParaRPr lang="en-US" altLang="zh-CN" sz="2800" b="0" i="0" dirty="0">
              <a:effectLst/>
              <a:latin typeface="Calibri" panose="020F0502020204030204" pitchFamily="34" charset="0"/>
              <a:ea typeface="Calibri" panose="020F0502020204030204" pitchFamily="34" charset="0"/>
              <a:cs typeface="Calibri" panose="020F0502020204030204" pitchFamily="34" charset="0"/>
            </a:endParaRPr>
          </a:p>
          <a:p>
            <a:pPr algn="l" fontAlgn="base">
              <a:lnSpc>
                <a:spcPct val="120000"/>
              </a:lnSpc>
              <a:spcBef>
                <a:spcPts val="600"/>
              </a:spcBef>
              <a:buNone/>
            </a:pPr>
            <a:r>
              <a:rPr lang="zh-CN" altLang="en-US" b="0" dirty="0">
                <a:effectLst/>
                <a:latin typeface="Calibri" panose="020F0502020204030204" pitchFamily="34" charset="0"/>
                <a:cs typeface="Calibri" panose="020F0502020204030204" pitchFamily="34" charset="0"/>
              </a:rPr>
              <a:t>🚫 避免：</a:t>
            </a:r>
            <a:endParaRPr lang="en-US" altLang="zh-CN" b="0" dirty="0">
              <a:effectLst/>
              <a:latin typeface="Calibri" panose="020F0502020204030204" pitchFamily="34" charset="0"/>
              <a:ea typeface="Calibri" panose="020F0502020204030204" pitchFamily="34" charset="0"/>
              <a:cs typeface="Calibri" panose="020F0502020204030204" pitchFamily="34" charset="0"/>
            </a:endParaRPr>
          </a:p>
          <a:p>
            <a:pPr lvl="1" fontAlgn="base">
              <a:lnSpc>
                <a:spcPct val="120000"/>
              </a:lnSpc>
              <a:spcBef>
                <a:spcPts val="600"/>
              </a:spcBef>
              <a:buFont typeface="Arial" panose="020B0604020202020204" pitchFamily="34" charset="0"/>
              <a:buChar char="•"/>
            </a:pPr>
            <a:r>
              <a:rPr lang="zh-CN" altLang="en-US" sz="2800" dirty="0">
                <a:latin typeface="Calibri" panose="020F0502020204030204" pitchFamily="34" charset="0"/>
                <a:ea typeface="Calibri" panose="020F0502020204030204" pitchFamily="34" charset="0"/>
                <a:cs typeface="Calibri" panose="020F0502020204030204" pitchFamily="34" charset="0"/>
              </a:rPr>
              <a:t>软件作为硬件的回调库：会引入</a:t>
            </a:r>
            <a:r>
              <a:rPr lang="zh-CN" altLang="en-US" sz="2800" b="1" dirty="0">
                <a:latin typeface="Calibri" panose="020F0502020204030204" pitchFamily="34" charset="0"/>
                <a:ea typeface="Calibri" panose="020F0502020204030204" pitchFamily="34" charset="0"/>
                <a:cs typeface="Calibri" panose="020F0502020204030204" pitchFamily="34" charset="0"/>
              </a:rPr>
              <a:t>不稳定的</a:t>
            </a:r>
            <a:r>
              <a:rPr lang="en-US" altLang="zh-CN" sz="2800" b="1" i="0" dirty="0">
                <a:effectLst/>
                <a:latin typeface="Calibri" panose="020F0502020204030204" pitchFamily="34" charset="0"/>
                <a:ea typeface="Calibri" panose="020F0502020204030204" pitchFamily="34" charset="0"/>
                <a:cs typeface="Calibri" panose="020F0502020204030204" pitchFamily="34" charset="0"/>
              </a:rPr>
              <a:t> </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Delta Cycle</a:t>
            </a:r>
          </a:p>
          <a:p>
            <a:pPr lvl="1" fontAlgn="base">
              <a:lnSpc>
                <a:spcPct val="120000"/>
              </a:lnSpc>
              <a:spcBef>
                <a:spcPts val="600"/>
              </a:spcBef>
              <a:buFont typeface="Arial" panose="020B0604020202020204" pitchFamily="34" charset="0"/>
              <a:buChar char="•"/>
            </a:pP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自动生成 </a:t>
            </a:r>
            <a:r>
              <a:rPr lang="en-US" altLang="zh-CN" sz="2800" b="0" i="0" dirty="0">
                <a:effectLst/>
                <a:latin typeface="Calibri" panose="020F0502020204030204" pitchFamily="34" charset="0"/>
                <a:ea typeface="Calibri" panose="020F0502020204030204" pitchFamily="34" charset="0"/>
                <a:cs typeface="Calibri" panose="020F0502020204030204" pitchFamily="34" charset="0"/>
              </a:rPr>
              <a:t>HDL</a:t>
            </a:r>
            <a:r>
              <a:rPr lang="zh-CN" altLang="en-US" sz="2800" b="0" i="0" dirty="0">
                <a:effectLst/>
                <a:latin typeface="Calibri" panose="020F0502020204030204" pitchFamily="34" charset="0"/>
                <a:ea typeface="Calibri" panose="020F0502020204030204" pitchFamily="34" charset="0"/>
                <a:cs typeface="Calibri" panose="020F0502020204030204" pitchFamily="34" charset="0"/>
              </a:rPr>
              <a:t> 代码：</a:t>
            </a:r>
            <a:r>
              <a:rPr lang="zh-CN" altLang="en-US" sz="2800" b="1" dirty="0">
                <a:latin typeface="Calibri" panose="020F0502020204030204" pitchFamily="34" charset="0"/>
                <a:ea typeface="Calibri" panose="020F0502020204030204" pitchFamily="34" charset="0"/>
                <a:cs typeface="Calibri" panose="020F0502020204030204" pitchFamily="34" charset="0"/>
              </a:rPr>
              <a:t>无法解决</a:t>
            </a:r>
            <a:r>
              <a:rPr lang="zh-CN" altLang="en-US" sz="2800" dirty="0">
                <a:latin typeface="Calibri" panose="020F0502020204030204" pitchFamily="34" charset="0"/>
                <a:ea typeface="Calibri" panose="020F0502020204030204" pitchFamily="34" charset="0"/>
                <a:cs typeface="Calibri" panose="020F0502020204030204" pitchFamily="34" charset="0"/>
              </a:rPr>
              <a:t>硬件验证语言的</a:t>
            </a:r>
            <a:r>
              <a:rPr lang="zh-CN" altLang="en-US" sz="2800" b="1" dirty="0">
                <a:latin typeface="Calibri" panose="020F0502020204030204" pitchFamily="34" charset="0"/>
                <a:ea typeface="Calibri" panose="020F0502020204030204" pitchFamily="34" charset="0"/>
                <a:cs typeface="Calibri" panose="020F0502020204030204" pitchFamily="34" charset="0"/>
              </a:rPr>
              <a:t>范式限制</a:t>
            </a:r>
            <a:endParaRPr lang="en-US" altLang="zh-CN"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40762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27397-C533-0DEB-97DE-40B09C318D1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3D7E20DC-A378-26BD-88F5-7A489973BC08}"/>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万众一芯：让每个开发者都能参与芯片验证</a:t>
            </a:r>
          </a:p>
        </p:txBody>
      </p:sp>
      <p:cxnSp>
        <p:nvCxnSpPr>
          <p:cNvPr id="3" name="直接连接符 2">
            <a:extLst>
              <a:ext uri="{FF2B5EF4-FFF2-40B4-BE49-F238E27FC236}">
                <a16:creationId xmlns:a16="http://schemas.microsoft.com/office/drawing/2014/main" id="{641D9693-C960-DFA9-E676-DB2AFCF5091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1E3E0BCE-7176-E98D-3DC5-0A674CCBD37E}"/>
              </a:ext>
            </a:extLst>
          </p:cNvPr>
          <p:cNvSpPr>
            <a:spLocks noGrp="1"/>
          </p:cNvSpPr>
          <p:nvPr>
            <p:ph type="sldNum" sz="quarter" idx="12"/>
          </p:nvPr>
        </p:nvSpPr>
        <p:spPr/>
        <p:txBody>
          <a:bodyPr/>
          <a:lstStyle/>
          <a:p>
            <a:fld id="{49AE70B2-8BF9-45C0-BB95-33D1B9D3A854}" type="slidenum">
              <a:rPr lang="zh-CN" altLang="en-US" smtClean="0"/>
              <a:t>17</a:t>
            </a:fld>
            <a:endParaRPr lang="zh-CN" altLang="en-US"/>
          </a:p>
        </p:txBody>
      </p:sp>
      <p:sp>
        <p:nvSpPr>
          <p:cNvPr id="11" name="内容占位符 10">
            <a:extLst>
              <a:ext uri="{FF2B5EF4-FFF2-40B4-BE49-F238E27FC236}">
                <a16:creationId xmlns:a16="http://schemas.microsoft.com/office/drawing/2014/main" id="{90A92BAD-BDD1-4303-1757-6A91E431B735}"/>
              </a:ext>
            </a:extLst>
          </p:cNvPr>
          <p:cNvSpPr>
            <a:spLocks noGrp="1"/>
          </p:cNvSpPr>
          <p:nvPr>
            <p:ph idx="1"/>
          </p:nvPr>
        </p:nvSpPr>
        <p:spPr>
          <a:xfrm>
            <a:off x="657860" y="1365730"/>
            <a:ext cx="6509059" cy="5070630"/>
          </a:xfrm>
        </p:spPr>
        <p:txBody>
          <a:bodyPr>
            <a:normAutofit/>
          </a:bodyPr>
          <a:lstStyle/>
          <a:p>
            <a:pPr fontAlgn="base">
              <a:lnSpc>
                <a:spcPct val="140000"/>
              </a:lnSpc>
              <a:spcBef>
                <a:spcPts val="1200"/>
              </a:spcBef>
            </a:pPr>
            <a:r>
              <a:rPr lang="zh-CN" altLang="en-US" dirty="0">
                <a:cs typeface="Calibri" panose="020F0502020204030204" pitchFamily="34" charset="0"/>
              </a:rPr>
              <a:t>采用开源众包的模式进行芯片验证</a:t>
            </a:r>
            <a:endParaRPr lang="en-US" altLang="zh-CN" dirty="0">
              <a:cs typeface="Calibri" panose="020F0502020204030204" pitchFamily="34" charset="0"/>
            </a:endParaRPr>
          </a:p>
          <a:p>
            <a:pPr fontAlgn="base">
              <a:lnSpc>
                <a:spcPct val="140000"/>
              </a:lnSpc>
              <a:spcBef>
                <a:spcPts val="1200"/>
              </a:spcBef>
            </a:pPr>
            <a:r>
              <a:rPr lang="zh-CN" altLang="en-US" dirty="0">
                <a:cs typeface="Calibri" panose="020F0502020204030204" pitchFamily="34" charset="0"/>
              </a:rPr>
              <a:t>基于开源高性能 </a:t>
            </a:r>
            <a:r>
              <a:rPr lang="en" altLang="zh-CN" dirty="0">
                <a:cs typeface="Calibri" panose="020F0502020204030204" pitchFamily="34" charset="0"/>
              </a:rPr>
              <a:t>RISC-V </a:t>
            </a:r>
            <a:r>
              <a:rPr lang="zh-CN" altLang="en-US" dirty="0">
                <a:cs typeface="Calibri" panose="020F0502020204030204" pitchFamily="34" charset="0"/>
              </a:rPr>
              <a:t>处理器核“香山” </a:t>
            </a:r>
            <a:endParaRPr lang="en-US" altLang="zh-CN" dirty="0">
              <a:cs typeface="Calibri" panose="020F0502020204030204" pitchFamily="34" charset="0"/>
            </a:endParaRPr>
          </a:p>
          <a:p>
            <a:pPr fontAlgn="base">
              <a:lnSpc>
                <a:spcPct val="14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汇聚软硬件工程师、高校学生与极客的力量，</a:t>
            </a:r>
            <a:r>
              <a:rPr lang="zh-CN" altLang="en-US" b="1" dirty="0">
                <a:latin typeface="Calibri" panose="020F0502020204030204" pitchFamily="34" charset="0"/>
                <a:ea typeface="Calibri" panose="020F0502020204030204" pitchFamily="34" charset="0"/>
                <a:cs typeface="Calibri" panose="020F0502020204030204" pitchFamily="34" charset="0"/>
              </a:rPr>
              <a:t>让“一万个人共同参与开发一款芯片”，共同推动开源芯片的发展</a:t>
            </a:r>
          </a:p>
        </p:txBody>
      </p:sp>
      <p:pic>
        <p:nvPicPr>
          <p:cNvPr id="24" name="图片 23">
            <a:extLst>
              <a:ext uri="{FF2B5EF4-FFF2-40B4-BE49-F238E27FC236}">
                <a16:creationId xmlns:a16="http://schemas.microsoft.com/office/drawing/2014/main" id="{ACBC89DD-AB04-511E-0890-B428E27D3D82}"/>
              </a:ext>
            </a:extLst>
          </p:cNvPr>
          <p:cNvPicPr>
            <a:picLocks noChangeAspect="1"/>
          </p:cNvPicPr>
          <p:nvPr/>
        </p:nvPicPr>
        <p:blipFill>
          <a:blip r:embed="rId6"/>
          <a:srcRect l="2191"/>
          <a:stretch>
            <a:fillRect/>
          </a:stretch>
        </p:blipFill>
        <p:spPr>
          <a:xfrm>
            <a:off x="7322024" y="1413682"/>
            <a:ext cx="4412870" cy="4570394"/>
          </a:xfrm>
          <a:prstGeom prst="rect">
            <a:avLst/>
          </a:prstGeom>
        </p:spPr>
      </p:pic>
    </p:spTree>
    <p:custDataLst>
      <p:tags r:id="rId1"/>
    </p:custDataLst>
    <p:extLst>
      <p:ext uri="{BB962C8B-B14F-4D97-AF65-F5344CB8AC3E}">
        <p14:creationId xmlns:p14="http://schemas.microsoft.com/office/powerpoint/2010/main" val="1355148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C85E6-2073-6CBF-1F01-407373E5EE4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FBAF69C-FB4F-C7EF-3008-EF22082EDD7A}"/>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社区活动成果</a:t>
            </a:r>
          </a:p>
        </p:txBody>
      </p:sp>
      <p:cxnSp>
        <p:nvCxnSpPr>
          <p:cNvPr id="3" name="直接连接符 2">
            <a:extLst>
              <a:ext uri="{FF2B5EF4-FFF2-40B4-BE49-F238E27FC236}">
                <a16:creationId xmlns:a16="http://schemas.microsoft.com/office/drawing/2014/main" id="{B69F0270-B766-A14D-C2D0-F0C4AF214F73}"/>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92B570F1-EE4C-CA2E-A2D2-F88A44A1DD34}"/>
              </a:ext>
            </a:extLst>
          </p:cNvPr>
          <p:cNvSpPr>
            <a:spLocks noGrp="1"/>
          </p:cNvSpPr>
          <p:nvPr>
            <p:ph type="sldNum" sz="quarter" idx="12"/>
          </p:nvPr>
        </p:nvSpPr>
        <p:spPr/>
        <p:txBody>
          <a:bodyPr/>
          <a:lstStyle/>
          <a:p>
            <a:fld id="{49AE70B2-8BF9-45C0-BB95-33D1B9D3A854}" type="slidenum">
              <a:rPr lang="zh-CN" altLang="en-US" smtClean="0"/>
              <a:t>18</a:t>
            </a:fld>
            <a:endParaRPr lang="zh-CN" altLang="en-US"/>
          </a:p>
        </p:txBody>
      </p:sp>
      <p:pic>
        <p:nvPicPr>
          <p:cNvPr id="2050" name="Picture 2" descr="图片">
            <a:extLst>
              <a:ext uri="{FF2B5EF4-FFF2-40B4-BE49-F238E27FC236}">
                <a16:creationId xmlns:a16="http://schemas.microsoft.com/office/drawing/2014/main" id="{99324CB0-5C1C-C666-7BAE-AB7A42BF7D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59028"/>
          <a:stretch>
            <a:fillRect/>
          </a:stretch>
        </p:blipFill>
        <p:spPr bwMode="auto">
          <a:xfrm>
            <a:off x="9760740" y="1081525"/>
            <a:ext cx="1897856" cy="201993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6" name="内容占位符 25" descr="QR 代码&#10;&#10;AI 生成的内容可能不正确。">
            <a:extLst>
              <a:ext uri="{FF2B5EF4-FFF2-40B4-BE49-F238E27FC236}">
                <a16:creationId xmlns:a16="http://schemas.microsoft.com/office/drawing/2014/main" id="{10964DCD-F4B1-12E1-2875-A76F617293D1}"/>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t="1" b="73657"/>
          <a:stretch>
            <a:fillRect/>
          </a:stretch>
        </p:blipFill>
        <p:spPr>
          <a:xfrm>
            <a:off x="7705410" y="1083426"/>
            <a:ext cx="2055330" cy="1953643"/>
          </a:xfrm>
          <a:effectLst/>
        </p:spPr>
      </p:pic>
      <p:sp>
        <p:nvSpPr>
          <p:cNvPr id="31" name="内容占位符 10">
            <a:extLst>
              <a:ext uri="{FF2B5EF4-FFF2-40B4-BE49-F238E27FC236}">
                <a16:creationId xmlns:a16="http://schemas.microsoft.com/office/drawing/2014/main" id="{7729B959-1BA7-39C8-F502-C4E05DF83D38}"/>
              </a:ext>
            </a:extLst>
          </p:cNvPr>
          <p:cNvSpPr txBox="1">
            <a:spLocks/>
          </p:cNvSpPr>
          <p:nvPr/>
        </p:nvSpPr>
        <p:spPr>
          <a:xfrm>
            <a:off x="533404" y="1358920"/>
            <a:ext cx="5940060" cy="4883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base">
              <a:lnSpc>
                <a:spcPct val="130000"/>
              </a:lnSpc>
              <a:spcBef>
                <a:spcPts val="1200"/>
              </a:spcBef>
            </a:pPr>
            <a:r>
              <a:rPr lang="zh-CN" altLang="en-US" dirty="0">
                <a:cs typeface="Calibri" panose="020F0502020204030204" pitchFamily="34" charset="0"/>
              </a:rPr>
              <a:t>活动发布</a:t>
            </a:r>
            <a:endParaRPr lang="en-US" altLang="zh-CN" dirty="0">
              <a:cs typeface="Calibri" panose="020F0502020204030204" pitchFamily="34" charset="0"/>
            </a:endParaRPr>
          </a:p>
          <a:p>
            <a:pPr lvl="1" fontAlgn="base">
              <a:lnSpc>
                <a:spcPct val="130000"/>
              </a:lnSpc>
              <a:spcBef>
                <a:spcPts val="1200"/>
              </a:spcBef>
            </a:pPr>
            <a:r>
              <a:rPr lang="en-US" altLang="zh-CN" dirty="0">
                <a:cs typeface="Calibri" panose="020F0502020204030204" pitchFamily="34" charset="0"/>
              </a:rPr>
              <a:t>7</a:t>
            </a:r>
            <a:r>
              <a:rPr lang="zh-CN" altLang="en-US" dirty="0">
                <a:cs typeface="Calibri" panose="020F0502020204030204" pitchFamily="34" charset="0"/>
              </a:rPr>
              <a:t> 期模块验证活动</a:t>
            </a:r>
            <a:endParaRPr lang="en-US" altLang="zh-CN" dirty="0">
              <a:cs typeface="Calibri" panose="020F0502020204030204" pitchFamily="34" charset="0"/>
            </a:endParaRPr>
          </a:p>
          <a:p>
            <a:pPr lvl="1" fontAlgn="base">
              <a:lnSpc>
                <a:spcPct val="130000"/>
              </a:lnSpc>
              <a:spcBef>
                <a:spcPts val="1200"/>
              </a:spcBef>
            </a:pPr>
            <a:r>
              <a:rPr lang="en-US" altLang="zh-CN" dirty="0">
                <a:cs typeface="Calibri" panose="020F0502020204030204" pitchFamily="34" charset="0"/>
              </a:rPr>
              <a:t>1</a:t>
            </a:r>
            <a:r>
              <a:rPr lang="zh-CN" altLang="en-US" dirty="0">
                <a:cs typeface="Calibri" panose="020F0502020204030204" pitchFamily="34" charset="0"/>
              </a:rPr>
              <a:t> 期 </a:t>
            </a:r>
            <a:r>
              <a:rPr lang="en-US" altLang="zh-CN" dirty="0">
                <a:cs typeface="Calibri" panose="020F0502020204030204" pitchFamily="34" charset="0"/>
              </a:rPr>
              <a:t>Bug</a:t>
            </a:r>
            <a:r>
              <a:rPr lang="zh-CN" altLang="en-US" dirty="0">
                <a:cs typeface="Calibri" panose="020F0502020204030204" pitchFamily="34" charset="0"/>
              </a:rPr>
              <a:t> 复现活动，涉及 </a:t>
            </a:r>
            <a:r>
              <a:rPr lang="en-US" altLang="zh-CN" dirty="0">
                <a:cs typeface="Calibri" panose="020F0502020204030204" pitchFamily="34" charset="0"/>
              </a:rPr>
              <a:t>18</a:t>
            </a:r>
            <a:r>
              <a:rPr lang="zh-CN" altLang="en-US" dirty="0">
                <a:cs typeface="Calibri" panose="020F0502020204030204" pitchFamily="34" charset="0"/>
              </a:rPr>
              <a:t> 个</a:t>
            </a:r>
            <a:r>
              <a:rPr lang="en-US" altLang="zh-CN" dirty="0">
                <a:cs typeface="Calibri" panose="020F0502020204030204" pitchFamily="34" charset="0"/>
              </a:rPr>
              <a:t>Bug</a:t>
            </a:r>
          </a:p>
          <a:p>
            <a:pPr lvl="1" fontAlgn="base">
              <a:lnSpc>
                <a:spcPct val="130000"/>
              </a:lnSpc>
              <a:spcBef>
                <a:spcPts val="1200"/>
              </a:spcBef>
            </a:pPr>
            <a:r>
              <a:rPr lang="zh-CN" altLang="en-US" dirty="0">
                <a:cs typeface="Calibri" panose="020F0502020204030204" pitchFamily="34" charset="0"/>
              </a:rPr>
              <a:t>新手任务</a:t>
            </a:r>
            <a:endParaRPr lang="en-US" altLang="zh-CN" dirty="0">
              <a:cs typeface="Calibri" panose="020F0502020204030204" pitchFamily="34" charset="0"/>
            </a:endParaRPr>
          </a:p>
          <a:p>
            <a:pPr lvl="1" fontAlgn="base">
              <a:lnSpc>
                <a:spcPct val="130000"/>
              </a:lnSpc>
              <a:spcBef>
                <a:spcPts val="1200"/>
              </a:spcBef>
            </a:pPr>
            <a:r>
              <a:rPr lang="zh-CN" altLang="en-US" dirty="0">
                <a:cs typeface="Calibri" panose="020F0502020204030204" pitchFamily="34" charset="0"/>
              </a:rPr>
              <a:t>共计 </a:t>
            </a:r>
            <a:r>
              <a:rPr lang="en-US" altLang="zh-CN" dirty="0">
                <a:cs typeface="Calibri" panose="020F0502020204030204" pitchFamily="34" charset="0"/>
              </a:rPr>
              <a:t>51</a:t>
            </a:r>
            <a:r>
              <a:rPr lang="zh-CN" altLang="en-US" dirty="0">
                <a:cs typeface="Calibri" panose="020F0502020204030204" pitchFamily="34" charset="0"/>
              </a:rPr>
              <a:t> 位参与者</a:t>
            </a:r>
            <a:endParaRPr lang="en-US" altLang="zh-CN" dirty="0">
              <a:cs typeface="Calibri" panose="020F0502020204030204" pitchFamily="34" charset="0"/>
            </a:endParaRPr>
          </a:p>
          <a:p>
            <a:pPr fontAlgn="base">
              <a:lnSpc>
                <a:spcPct val="130000"/>
              </a:lnSpc>
              <a:spcBef>
                <a:spcPts val="1200"/>
              </a:spcBef>
            </a:pPr>
            <a:r>
              <a:rPr lang="zh-CN" altLang="en-US" dirty="0">
                <a:cs typeface="Calibri" panose="020F0502020204030204" pitchFamily="34" charset="0"/>
              </a:rPr>
              <a:t>在开源之夏上线 </a:t>
            </a:r>
            <a:r>
              <a:rPr lang="en-US" altLang="zh-CN" dirty="0">
                <a:cs typeface="Calibri" panose="020F0502020204030204" pitchFamily="34" charset="0"/>
              </a:rPr>
              <a:t>6</a:t>
            </a:r>
            <a:r>
              <a:rPr lang="zh-CN" altLang="en-US" dirty="0">
                <a:cs typeface="Calibri" panose="020F0502020204030204" pitchFamily="34" charset="0"/>
              </a:rPr>
              <a:t> 个项目</a:t>
            </a:r>
            <a:endParaRPr lang="en-US" altLang="zh-CN" dirty="0">
              <a:cs typeface="Calibri" panose="020F0502020204030204" pitchFamily="34" charset="0"/>
            </a:endParaRPr>
          </a:p>
          <a:p>
            <a:pPr fontAlgn="base">
              <a:lnSpc>
                <a:spcPct val="130000"/>
              </a:lnSpc>
              <a:spcBef>
                <a:spcPts val="1200"/>
              </a:spcBef>
            </a:pPr>
            <a:r>
              <a:rPr lang="zh-CN" altLang="en-US" dirty="0">
                <a:cs typeface="Calibri" panose="020F0502020204030204" pitchFamily="34" charset="0"/>
              </a:rPr>
              <a:t>在 </a:t>
            </a:r>
            <a:r>
              <a:rPr lang="en-US" altLang="zh-CN" dirty="0">
                <a:cs typeface="Calibri" panose="020F0502020204030204" pitchFamily="34" charset="0"/>
              </a:rPr>
              <a:t>GLCC</a:t>
            </a:r>
            <a:r>
              <a:rPr lang="zh-CN" altLang="en-US" dirty="0">
                <a:cs typeface="Calibri" panose="020F0502020204030204" pitchFamily="34" charset="0"/>
              </a:rPr>
              <a:t> 发布 </a:t>
            </a:r>
            <a:r>
              <a:rPr lang="en-US" altLang="zh-CN" dirty="0">
                <a:cs typeface="Calibri" panose="020F0502020204030204" pitchFamily="34" charset="0"/>
              </a:rPr>
              <a:t>9</a:t>
            </a:r>
            <a:r>
              <a:rPr lang="zh-CN" altLang="en-US" dirty="0">
                <a:cs typeface="Calibri" panose="020F0502020204030204" pitchFamily="34" charset="0"/>
              </a:rPr>
              <a:t> 个课题</a:t>
            </a:r>
            <a:endParaRPr lang="en-US" altLang="zh-CN" dirty="0">
              <a:cs typeface="Calibri" panose="020F0502020204030204" pitchFamily="34" charset="0"/>
            </a:endParaRPr>
          </a:p>
        </p:txBody>
      </p:sp>
      <p:pic>
        <p:nvPicPr>
          <p:cNvPr id="32" name="图片 31">
            <a:extLst>
              <a:ext uri="{FF2B5EF4-FFF2-40B4-BE49-F238E27FC236}">
                <a16:creationId xmlns:a16="http://schemas.microsoft.com/office/drawing/2014/main" id="{406A1EC6-91DB-2AE3-2E5F-DFEC0D46BD63}"/>
              </a:ext>
            </a:extLst>
          </p:cNvPr>
          <p:cNvPicPr>
            <a:picLocks noChangeAspect="1"/>
          </p:cNvPicPr>
          <p:nvPr/>
        </p:nvPicPr>
        <p:blipFill>
          <a:blip r:embed="rId8"/>
          <a:srcRect b="21873"/>
          <a:stretch>
            <a:fillRect/>
          </a:stretch>
        </p:blipFill>
        <p:spPr>
          <a:xfrm>
            <a:off x="7434527" y="1882036"/>
            <a:ext cx="3876483" cy="3097095"/>
          </a:xfrm>
          <a:prstGeom prst="rect">
            <a:avLst/>
          </a:prstGeom>
          <a:effectLst>
            <a:outerShdw blurRad="63500" algn="ctr" rotWithShape="0">
              <a:prstClr val="black">
                <a:alpha val="40000"/>
              </a:prstClr>
            </a:outerShdw>
          </a:effectLst>
        </p:spPr>
      </p:pic>
      <p:pic>
        <p:nvPicPr>
          <p:cNvPr id="27" name="图片 26">
            <a:extLst>
              <a:ext uri="{FF2B5EF4-FFF2-40B4-BE49-F238E27FC236}">
                <a16:creationId xmlns:a16="http://schemas.microsoft.com/office/drawing/2014/main" id="{B373A130-6F76-4083-256E-0BEB622A72A1}"/>
              </a:ext>
            </a:extLst>
          </p:cNvPr>
          <p:cNvPicPr>
            <a:picLocks noChangeAspect="1"/>
          </p:cNvPicPr>
          <p:nvPr/>
        </p:nvPicPr>
        <p:blipFill>
          <a:blip r:embed="rId9"/>
          <a:srcRect l="-1" r="26668" b="40798"/>
          <a:stretch>
            <a:fillRect/>
          </a:stretch>
        </p:blipFill>
        <p:spPr>
          <a:xfrm>
            <a:off x="6930794" y="2576836"/>
            <a:ext cx="3966242" cy="2926924"/>
          </a:xfrm>
          <a:prstGeom prst="rect">
            <a:avLst/>
          </a:prstGeom>
          <a:effectLst>
            <a:outerShdw blurRad="63500" algn="ctr" rotWithShape="0">
              <a:prstClr val="black">
                <a:alpha val="40000"/>
              </a:prstClr>
            </a:outerShdw>
          </a:effectLst>
        </p:spPr>
      </p:pic>
      <p:grpSp>
        <p:nvGrpSpPr>
          <p:cNvPr id="30" name="组合 29">
            <a:extLst>
              <a:ext uri="{FF2B5EF4-FFF2-40B4-BE49-F238E27FC236}">
                <a16:creationId xmlns:a16="http://schemas.microsoft.com/office/drawing/2014/main" id="{587BBA8D-AE50-99AA-4180-012253204EDF}"/>
              </a:ext>
            </a:extLst>
          </p:cNvPr>
          <p:cNvGrpSpPr>
            <a:grpSpLocks/>
          </p:cNvGrpSpPr>
          <p:nvPr/>
        </p:nvGrpSpPr>
        <p:grpSpPr>
          <a:xfrm>
            <a:off x="6583208" y="3359991"/>
            <a:ext cx="3693173" cy="2996359"/>
            <a:chOff x="939023" y="961531"/>
            <a:chExt cx="4468511" cy="3625409"/>
          </a:xfrm>
          <a:effectLst>
            <a:outerShdw blurRad="63500" algn="ctr" rotWithShape="0">
              <a:prstClr val="black">
                <a:alpha val="40000"/>
              </a:prstClr>
            </a:outerShdw>
          </a:effectLst>
        </p:grpSpPr>
        <p:pic>
          <p:nvPicPr>
            <p:cNvPr id="28" name="图片 27">
              <a:extLst>
                <a:ext uri="{FF2B5EF4-FFF2-40B4-BE49-F238E27FC236}">
                  <a16:creationId xmlns:a16="http://schemas.microsoft.com/office/drawing/2014/main" id="{2A9751E2-7749-417A-0A05-E389D2481D62}"/>
                </a:ext>
              </a:extLst>
            </p:cNvPr>
            <p:cNvPicPr>
              <a:picLocks noChangeAspect="1"/>
            </p:cNvPicPr>
            <p:nvPr/>
          </p:nvPicPr>
          <p:blipFill>
            <a:blip r:embed="rId10"/>
            <a:stretch>
              <a:fillRect/>
            </a:stretch>
          </p:blipFill>
          <p:spPr>
            <a:xfrm>
              <a:off x="939023" y="961531"/>
              <a:ext cx="4468511" cy="1428634"/>
            </a:xfrm>
            <a:prstGeom prst="rect">
              <a:avLst/>
            </a:prstGeom>
          </p:spPr>
        </p:pic>
        <p:pic>
          <p:nvPicPr>
            <p:cNvPr id="29" name="图片 28">
              <a:extLst>
                <a:ext uri="{FF2B5EF4-FFF2-40B4-BE49-F238E27FC236}">
                  <a16:creationId xmlns:a16="http://schemas.microsoft.com/office/drawing/2014/main" id="{D4373BB5-7018-47EC-C39E-5556A9F61DBB}"/>
                </a:ext>
              </a:extLst>
            </p:cNvPr>
            <p:cNvPicPr>
              <a:picLocks noChangeAspect="1"/>
            </p:cNvPicPr>
            <p:nvPr/>
          </p:nvPicPr>
          <p:blipFill>
            <a:blip r:embed="rId11"/>
            <a:srcRect b="44322"/>
            <a:stretch>
              <a:fillRect/>
            </a:stretch>
          </p:blipFill>
          <p:spPr>
            <a:xfrm>
              <a:off x="939023" y="2390168"/>
              <a:ext cx="4468511" cy="2196772"/>
            </a:xfrm>
            <a:prstGeom prst="rect">
              <a:avLst/>
            </a:prstGeom>
          </p:spPr>
        </p:pic>
      </p:grpSp>
    </p:spTree>
    <p:custDataLst>
      <p:tags r:id="rId1"/>
    </p:custDataLst>
    <p:extLst>
      <p:ext uri="{BB962C8B-B14F-4D97-AF65-F5344CB8AC3E}">
        <p14:creationId xmlns:p14="http://schemas.microsoft.com/office/powerpoint/2010/main" val="1563559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D7DB59-1E45-1B0B-822F-C11DA0435D9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549242A5-6B99-A30C-29EF-BBE31D8A412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a:solidFill>
                  <a:schemeClr val="tx1"/>
                </a:solidFill>
                <a:latin typeface="+mj-lt"/>
              </a:rPr>
              <a:t>Performance: Faster Compilation &amp; Verification</a:t>
            </a:r>
            <a:endParaRPr lang="zh-CN" altLang="en-US" sz="3600">
              <a:solidFill>
                <a:schemeClr val="tx1"/>
              </a:solidFill>
              <a:latin typeface="+mj-lt"/>
            </a:endParaRPr>
          </a:p>
        </p:txBody>
      </p:sp>
      <p:cxnSp>
        <p:nvCxnSpPr>
          <p:cNvPr id="3" name="直接连接符 2">
            <a:extLst>
              <a:ext uri="{FF2B5EF4-FFF2-40B4-BE49-F238E27FC236}">
                <a16:creationId xmlns:a16="http://schemas.microsoft.com/office/drawing/2014/main" id="{585EDDC7-68F1-55E8-ADED-8808566DAD19}"/>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233480A9-2E02-00F0-AAF1-66264B5153CA}"/>
              </a:ext>
            </a:extLst>
          </p:cNvPr>
          <p:cNvSpPr>
            <a:spLocks noGrp="1"/>
          </p:cNvSpPr>
          <p:nvPr>
            <p:ph type="sldNum" sz="quarter" idx="12"/>
          </p:nvPr>
        </p:nvSpPr>
        <p:spPr/>
        <p:txBody>
          <a:bodyPr/>
          <a:lstStyle/>
          <a:p>
            <a:fld id="{49AE70B2-8BF9-45C0-BB95-33D1B9D3A854}" type="slidenum">
              <a:rPr lang="zh-CN" altLang="en-US" smtClean="0"/>
              <a:t>19</a:t>
            </a:fld>
            <a:endParaRPr lang="zh-CN" altLang="en-US"/>
          </a:p>
        </p:txBody>
      </p:sp>
      <p:pic>
        <p:nvPicPr>
          <p:cNvPr id="4" name="图片 3">
            <a:extLst>
              <a:ext uri="{FF2B5EF4-FFF2-40B4-BE49-F238E27FC236}">
                <a16:creationId xmlns:a16="http://schemas.microsoft.com/office/drawing/2014/main" id="{FCCA5C71-A974-36F0-68BB-D3AEE87DCC7D}"/>
              </a:ext>
            </a:extLst>
          </p:cNvPr>
          <p:cNvPicPr>
            <a:picLocks noChangeAspect="1"/>
          </p:cNvPicPr>
          <p:nvPr/>
        </p:nvPicPr>
        <p:blipFill>
          <a:blip r:embed="rId6"/>
          <a:stretch>
            <a:fillRect/>
          </a:stretch>
        </p:blipFill>
        <p:spPr>
          <a:xfrm>
            <a:off x="708068" y="1647289"/>
            <a:ext cx="5052550" cy="2121595"/>
          </a:xfrm>
          <a:prstGeom prst="rect">
            <a:avLst/>
          </a:prstGeom>
        </p:spPr>
      </p:pic>
      <p:pic>
        <p:nvPicPr>
          <p:cNvPr id="6" name="图片 5">
            <a:extLst>
              <a:ext uri="{FF2B5EF4-FFF2-40B4-BE49-F238E27FC236}">
                <a16:creationId xmlns:a16="http://schemas.microsoft.com/office/drawing/2014/main" id="{5F80970F-548A-F01A-AB59-0AAA21165B66}"/>
              </a:ext>
            </a:extLst>
          </p:cNvPr>
          <p:cNvPicPr>
            <a:picLocks noChangeAspect="1"/>
          </p:cNvPicPr>
          <p:nvPr/>
        </p:nvPicPr>
        <p:blipFill>
          <a:blip r:embed="rId7"/>
          <a:stretch>
            <a:fillRect/>
          </a:stretch>
        </p:blipFill>
        <p:spPr>
          <a:xfrm>
            <a:off x="5760618" y="1647289"/>
            <a:ext cx="6075417" cy="3924995"/>
          </a:xfrm>
          <a:prstGeom prst="rect">
            <a:avLst/>
          </a:prstGeom>
        </p:spPr>
      </p:pic>
      <p:pic>
        <p:nvPicPr>
          <p:cNvPr id="10" name="图片 9">
            <a:extLst>
              <a:ext uri="{FF2B5EF4-FFF2-40B4-BE49-F238E27FC236}">
                <a16:creationId xmlns:a16="http://schemas.microsoft.com/office/drawing/2014/main" id="{3DFC0B2F-3903-8887-7DC6-78771FEA5C68}"/>
              </a:ext>
            </a:extLst>
          </p:cNvPr>
          <p:cNvPicPr>
            <a:picLocks noChangeAspect="1"/>
          </p:cNvPicPr>
          <p:nvPr/>
        </p:nvPicPr>
        <p:blipFill>
          <a:blip r:embed="rId8"/>
          <a:stretch>
            <a:fillRect/>
          </a:stretch>
        </p:blipFill>
        <p:spPr>
          <a:xfrm>
            <a:off x="944000" y="3977684"/>
            <a:ext cx="4816618" cy="1772784"/>
          </a:xfrm>
          <a:prstGeom prst="rect">
            <a:avLst/>
          </a:prstGeom>
        </p:spPr>
      </p:pic>
    </p:spTree>
    <p:custDataLst>
      <p:tags r:id="rId1"/>
    </p:custDataLst>
    <p:extLst>
      <p:ext uri="{BB962C8B-B14F-4D97-AF65-F5344CB8AC3E}">
        <p14:creationId xmlns:p14="http://schemas.microsoft.com/office/powerpoint/2010/main" val="3775128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pic>
        <p:nvPicPr>
          <p:cNvPr id="16" name="图片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29747" y="350981"/>
            <a:ext cx="3372485" cy="670560"/>
          </a:xfrm>
          <a:prstGeom prst="rect">
            <a:avLst/>
          </a:prstGeom>
        </p:spPr>
      </p:pic>
      <p:sp>
        <p:nvSpPr>
          <p:cNvPr id="13" name="矩形 12"/>
          <p:cNvSpPr/>
          <p:nvPr>
            <p:custDataLst>
              <p:tags r:id="rId2"/>
            </p:custDataLst>
          </p:nvPr>
        </p:nvSpPr>
        <p:spPr>
          <a:xfrm>
            <a:off x="720421" y="2108695"/>
            <a:ext cx="10751158" cy="1541576"/>
          </a:xfrm>
          <a:prstGeom prst="rect">
            <a:avLst/>
          </a:prstGeom>
          <a:effectLst>
            <a:outerShdw blurRad="50800" dist="38100" dir="5400000" algn="t" rotWithShape="0">
              <a:prstClr val="black">
                <a:alpha val="40000"/>
              </a:prstClr>
            </a:outerShdw>
          </a:effectLst>
        </p:spPr>
        <p:txBody>
          <a:bodyPr wrap="square">
            <a:spAutoFit/>
          </a:bodyPr>
          <a:lstStyle/>
          <a:p>
            <a:pPr algn="ctr">
              <a:lnSpc>
                <a:spcPct val="110000"/>
              </a:lnSpc>
            </a:pPr>
            <a:r>
              <a:rPr lang="en-US" altLang="zh-CN"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 </a:t>
            </a:r>
            <a:r>
              <a:rPr lang="zh-CN" altLang="en-US"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万众一芯：让每个开发者</a:t>
            </a:r>
            <a:endParaRPr lang="en-US" altLang="zh-CN"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endParaRPr>
          </a:p>
          <a:p>
            <a:pPr algn="ctr">
              <a:lnSpc>
                <a:spcPct val="110000"/>
              </a:lnSpc>
            </a:pPr>
            <a:r>
              <a:rPr lang="zh-CN" altLang="en-US"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都</a:t>
            </a:r>
            <a:r>
              <a:rPr lang="zh-CN" altLang="en-US" sz="4400" dirty="0">
                <a:solidFill>
                  <a:srgbClr val="212529"/>
                </a:solidFill>
                <a:latin typeface="Microsoft YaHei" panose="020B0503020204020204" pitchFamily="34" charset="-122"/>
                <a:ea typeface="Microsoft YaHei" panose="020B0503020204020204" pitchFamily="34" charset="-122"/>
                <a:cs typeface="Calibri" panose="020F0502020204030204" pitchFamily="34" charset="0"/>
              </a:rPr>
              <a:t>能参与</a:t>
            </a:r>
            <a:r>
              <a:rPr lang="zh-CN" altLang="en-US"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rPr>
              <a:t>芯片验证</a:t>
            </a:r>
            <a:endParaRPr lang="en-US" altLang="zh-CN" sz="4400" b="0" i="0" dirty="0">
              <a:solidFill>
                <a:srgbClr val="212529"/>
              </a:solidFill>
              <a:effectLst/>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3" name="文本框 2"/>
          <p:cNvSpPr txBox="1"/>
          <p:nvPr>
            <p:custDataLst>
              <p:tags r:id="rId3"/>
            </p:custDataLst>
          </p:nvPr>
        </p:nvSpPr>
        <p:spPr>
          <a:xfrm>
            <a:off x="3824901" y="4091205"/>
            <a:ext cx="4542198" cy="1091966"/>
          </a:xfrm>
          <a:prstGeom prst="rect">
            <a:avLst/>
          </a:prstGeom>
          <a:noFill/>
        </p:spPr>
        <p:txBody>
          <a:bodyPr wrap="square" rtlCol="0">
            <a:spAutoFit/>
          </a:bodyPr>
          <a:lstStyle/>
          <a:p>
            <a:pPr algn="ctr">
              <a:lnSpc>
                <a:spcPct val="120000"/>
              </a:lnSpc>
            </a:pPr>
            <a:r>
              <a:rPr lang="zh-CN" altLang="en-US" sz="2800" dirty="0">
                <a:solidFill>
                  <a:schemeClr val="dk1"/>
                </a:solidFill>
                <a:latin typeface="Microsoft YaHei" panose="020B0503020204020204" pitchFamily="34" charset="-122"/>
                <a:ea typeface="Microsoft YaHei" panose="020B0503020204020204" pitchFamily="34" charset="-122"/>
                <a:cs typeface="阿里巴巴普惠体" panose="00020600040101010101" pitchFamily="18" charset="-122"/>
              </a:rPr>
              <a:t>王俊越</a:t>
            </a:r>
            <a:r>
              <a:rPr lang="en-US" altLang="zh-CN" sz="2800" dirty="0">
                <a:solidFill>
                  <a:schemeClr val="dk1"/>
                </a:solidFill>
                <a:effectLst/>
                <a:latin typeface="Microsoft YaHei" panose="020B0503020204020204" pitchFamily="34" charset="-122"/>
                <a:ea typeface="Microsoft YaHei" panose="020B0503020204020204" pitchFamily="34" charset="-122"/>
                <a:cs typeface="阿里巴巴普惠体" panose="00020600040101010101" pitchFamily="18" charset="-122"/>
              </a:rPr>
              <a:t>, </a:t>
            </a:r>
            <a:r>
              <a:rPr lang="zh-CN" altLang="en-US" sz="2800" dirty="0">
                <a:solidFill>
                  <a:schemeClr val="dk1"/>
                </a:solidFill>
                <a:effectLst/>
                <a:latin typeface="Microsoft YaHei" panose="020B0503020204020204" pitchFamily="34" charset="-122"/>
                <a:ea typeface="Microsoft YaHei" panose="020B0503020204020204" pitchFamily="34" charset="-122"/>
                <a:cs typeface="阿里巴巴普惠体" panose="00020600040101010101" pitchFamily="18" charset="-122"/>
              </a:rPr>
              <a:t>李小龙</a:t>
            </a:r>
            <a:endParaRPr lang="en-US" altLang="zh-CN" sz="2800" dirty="0">
              <a:solidFill>
                <a:schemeClr val="dk1"/>
              </a:solidFill>
              <a:effectLst/>
              <a:latin typeface="Microsoft YaHei" panose="020B0503020204020204" pitchFamily="34" charset="-122"/>
              <a:ea typeface="Microsoft YaHei" panose="020B0503020204020204" pitchFamily="34" charset="-122"/>
              <a:cs typeface="阿里巴巴普惠体" panose="00020600040101010101" pitchFamily="18" charset="-122"/>
            </a:endParaRPr>
          </a:p>
          <a:p>
            <a:pPr algn="ctr">
              <a:lnSpc>
                <a:spcPct val="120000"/>
              </a:lnSpc>
            </a:pPr>
            <a:r>
              <a:rPr lang="en-US" altLang="zh-CN" sz="2800" dirty="0">
                <a:solidFill>
                  <a:schemeClr val="dk1"/>
                </a:solidFill>
                <a:ea typeface="阿里巴巴普惠体" panose="00020600040101010101" pitchFamily="18" charset="-122"/>
                <a:cs typeface="阿里巴巴普惠体" panose="00020600040101010101" pitchFamily="18" charset="-122"/>
              </a:rPr>
              <a:t>2025-07-16</a:t>
            </a:r>
            <a:endParaRPr lang="en-US" altLang="zh-CN" sz="2800" dirty="0">
              <a:solidFill>
                <a:schemeClr val="dk1"/>
              </a:solidFill>
              <a:effectLst/>
              <a:ea typeface="阿里巴巴普惠体" panose="00020600040101010101" pitchFamily="18" charset="-122"/>
              <a:cs typeface="阿里巴巴普惠体" panose="00020600040101010101" pitchFamily="18" charset="-122"/>
            </a:endParaRPr>
          </a:p>
        </p:txBody>
      </p:sp>
      <p:pic>
        <p:nvPicPr>
          <p:cNvPr id="1026" name="Picture 2">
            <a:extLst>
              <a:ext uri="{FF2B5EF4-FFF2-40B4-BE49-F238E27FC236}">
                <a16:creationId xmlns:a16="http://schemas.microsoft.com/office/drawing/2014/main" id="{E4AE3452-09F1-463A-6ED2-64467BC66C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2802" y="350981"/>
            <a:ext cx="4471089" cy="67577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文本&#10;&#10;AI 生成的内容可能不正确。">
            <a:extLst>
              <a:ext uri="{FF2B5EF4-FFF2-40B4-BE49-F238E27FC236}">
                <a16:creationId xmlns:a16="http://schemas.microsoft.com/office/drawing/2014/main" id="{B9966507-BA3C-D618-08A8-51FEFDCDEACA}"/>
              </a:ext>
            </a:extLst>
          </p:cNvPr>
          <p:cNvPicPr>
            <a:picLocks noChangeAspect="1"/>
          </p:cNvPicPr>
          <p:nvPr/>
        </p:nvPicPr>
        <p:blipFill>
          <a:blip r:embed="rId9" cstate="print">
            <a:extLst>
              <a:ext uri="{28A0092B-C50C-407E-A947-70E740481C1C}">
                <a14:useLocalDpi xmlns:a14="http://schemas.microsoft.com/office/drawing/2010/main" val="0"/>
              </a:ext>
            </a:extLst>
          </a:blip>
          <a:srcRect l="18888" t="38628" r="18733" b="38630"/>
          <a:stretch/>
        </p:blipFill>
        <p:spPr>
          <a:xfrm>
            <a:off x="9163050" y="350981"/>
            <a:ext cx="2487242" cy="604826"/>
          </a:xfrm>
          <a:prstGeom prst="rect">
            <a:avLst/>
          </a:prstGeom>
        </p:spPr>
      </p:pic>
      <p:sp>
        <p:nvSpPr>
          <p:cNvPr id="4" name="文本框 3">
            <a:extLst>
              <a:ext uri="{FF2B5EF4-FFF2-40B4-BE49-F238E27FC236}">
                <a16:creationId xmlns:a16="http://schemas.microsoft.com/office/drawing/2014/main" id="{402CE1E4-AD55-3DA5-FA67-490CA1BC2A64}"/>
              </a:ext>
            </a:extLst>
          </p:cNvPr>
          <p:cNvSpPr txBox="1"/>
          <p:nvPr/>
        </p:nvSpPr>
        <p:spPr>
          <a:xfrm>
            <a:off x="8933793" y="7987862"/>
            <a:ext cx="184731" cy="369332"/>
          </a:xfrm>
          <a:prstGeom prst="rect">
            <a:avLst/>
          </a:prstGeom>
          <a:noFill/>
        </p:spPr>
        <p:txBody>
          <a:bodyPr wrap="none" rtlCol="0">
            <a:spAutoFit/>
          </a:bodyPr>
          <a:lstStyle/>
          <a:p>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98931-D63C-9396-40A9-A0D3885658E6}"/>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F3B0A61C-423A-1F73-0754-A2642309F0E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工具建设成果</a:t>
            </a:r>
          </a:p>
        </p:txBody>
      </p:sp>
      <p:cxnSp>
        <p:nvCxnSpPr>
          <p:cNvPr id="3" name="直接连接符 2">
            <a:extLst>
              <a:ext uri="{FF2B5EF4-FFF2-40B4-BE49-F238E27FC236}">
                <a16:creationId xmlns:a16="http://schemas.microsoft.com/office/drawing/2014/main" id="{A33751D4-2DF5-C54B-444E-D6FAF79581E6}"/>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B8758D3B-FC00-B8E4-DF7D-B7925E7CBC90}"/>
              </a:ext>
            </a:extLst>
          </p:cNvPr>
          <p:cNvSpPr>
            <a:spLocks noGrp="1"/>
          </p:cNvSpPr>
          <p:nvPr>
            <p:ph type="sldNum" sz="quarter" idx="12"/>
          </p:nvPr>
        </p:nvSpPr>
        <p:spPr/>
        <p:txBody>
          <a:bodyPr/>
          <a:lstStyle/>
          <a:p>
            <a:fld id="{49AE70B2-8BF9-45C0-BB95-33D1B9D3A854}" type="slidenum">
              <a:rPr lang="zh-CN" altLang="en-US" smtClean="0"/>
              <a:t>20</a:t>
            </a:fld>
            <a:endParaRPr lang="zh-CN" altLang="en-US"/>
          </a:p>
        </p:txBody>
      </p:sp>
      <p:sp>
        <p:nvSpPr>
          <p:cNvPr id="11" name="内容占位符 10">
            <a:extLst>
              <a:ext uri="{FF2B5EF4-FFF2-40B4-BE49-F238E27FC236}">
                <a16:creationId xmlns:a16="http://schemas.microsoft.com/office/drawing/2014/main" id="{DAEC813F-50EC-F6C0-2A71-9FC0767ABC87}"/>
              </a:ext>
            </a:extLst>
          </p:cNvPr>
          <p:cNvSpPr>
            <a:spLocks noGrp="1"/>
          </p:cNvSpPr>
          <p:nvPr>
            <p:ph idx="1"/>
          </p:nvPr>
        </p:nvSpPr>
        <p:spPr>
          <a:xfrm>
            <a:off x="657860" y="1163564"/>
            <a:ext cx="10515600" cy="5070630"/>
          </a:xfrm>
        </p:spPr>
        <p:txBody>
          <a:bodyPr/>
          <a:lstStyle/>
          <a:p>
            <a:pPr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多语言验证工具</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a:latin typeface="Calibri" panose="020F0502020204030204" pitchFamily="34" charset="0"/>
                <a:ea typeface="Calibri" panose="020F0502020204030204" pitchFamily="34" charset="0"/>
                <a:cs typeface="Calibri" panose="020F0502020204030204" pitchFamily="34" charset="0"/>
              </a:rPr>
              <a:t>Picker</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RTL</a:t>
            </a:r>
            <a:r>
              <a:rPr lang="zh-CN" altLang="en-US" dirty="0">
                <a:latin typeface="Calibri" panose="020F0502020204030204" pitchFamily="34" charset="0"/>
                <a:ea typeface="Calibri" panose="020F0502020204030204" pitchFamily="34" charset="0"/>
                <a:cs typeface="Calibri" panose="020F0502020204030204" pitchFamily="34" charset="0"/>
              </a:rPr>
              <a:t> 打包成软件代码</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基于 </a:t>
            </a:r>
            <a:r>
              <a:rPr lang="en-US" altLang="zh-CN" dirty="0">
                <a:latin typeface="Calibri" panose="020F0502020204030204" pitchFamily="34" charset="0"/>
                <a:ea typeface="Calibri" panose="020F0502020204030204" pitchFamily="34" charset="0"/>
                <a:cs typeface="Calibri" panose="020F0502020204030204" pitchFamily="34" charset="0"/>
              </a:rPr>
              <a:t>Python</a:t>
            </a:r>
            <a:r>
              <a:rPr lang="zh-CN" altLang="en-US" dirty="0">
                <a:latin typeface="Calibri" panose="020F0502020204030204" pitchFamily="34" charset="0"/>
                <a:ea typeface="Calibri" panose="020F0502020204030204" pitchFamily="34" charset="0"/>
                <a:cs typeface="Calibri" panose="020F0502020204030204" pitchFamily="34" charset="0"/>
              </a:rPr>
              <a:t> 软件生态的探索</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a:latin typeface="Calibri" panose="020F0502020204030204" pitchFamily="34" charset="0"/>
                <a:ea typeface="Calibri" panose="020F0502020204030204" pitchFamily="34" charset="0"/>
                <a:cs typeface="Calibri" panose="020F0502020204030204" pitchFamily="34" charset="0"/>
              </a:rPr>
              <a:t>Toffee</a:t>
            </a:r>
            <a:r>
              <a:rPr lang="zh-CN" altLang="en-US" dirty="0">
                <a:latin typeface="Calibri" panose="020F0502020204030204" pitchFamily="34" charset="0"/>
                <a:ea typeface="Calibri" panose="020F0502020204030204" pitchFamily="34" charset="0"/>
                <a:cs typeface="Calibri" panose="020F0502020204030204" pitchFamily="34" charset="0"/>
              </a:rPr>
              <a:t>：基于 </a:t>
            </a:r>
            <a:r>
              <a:rPr lang="en-US" altLang="zh-CN" dirty="0" err="1">
                <a:latin typeface="Calibri" panose="020F0502020204030204" pitchFamily="34" charset="0"/>
                <a:ea typeface="Calibri" panose="020F0502020204030204" pitchFamily="34" charset="0"/>
                <a:cs typeface="Calibri" panose="020F0502020204030204" pitchFamily="34" charset="0"/>
              </a:rPr>
              <a:t>Pytest</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zh-CN" altLang="en-US" dirty="0">
                <a:latin typeface="Calibri" panose="020F0502020204030204" pitchFamily="34" charset="0"/>
                <a:ea typeface="Calibri" panose="020F0502020204030204" pitchFamily="34" charset="0"/>
                <a:cs typeface="Calibri" panose="020F0502020204030204" pitchFamily="34" charset="0"/>
              </a:rPr>
              <a:t>的芯片验证框架</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err="1">
                <a:latin typeface="Calibri" panose="020F0502020204030204" pitchFamily="34" charset="0"/>
                <a:ea typeface="Calibri" panose="020F0502020204030204" pitchFamily="34" charset="0"/>
                <a:cs typeface="Calibri" panose="020F0502020204030204" pitchFamily="34" charset="0"/>
              </a:rPr>
              <a:t>XSPdb</a:t>
            </a:r>
            <a:r>
              <a:rPr lang="zh-CN" altLang="en-US" dirty="0">
                <a:latin typeface="Calibri" panose="020F0502020204030204" pitchFamily="34" charset="0"/>
                <a:ea typeface="Calibri" panose="020F0502020204030204" pitchFamily="34" charset="0"/>
                <a:cs typeface="Calibri" panose="020F0502020204030204" pitchFamily="34" charset="0"/>
              </a:rPr>
              <a:t>：交互式</a:t>
            </a:r>
            <a:r>
              <a:rPr lang="en-US" altLang="zh-CN" dirty="0">
                <a:latin typeface="Calibri" panose="020F0502020204030204" pitchFamily="34" charset="0"/>
                <a:ea typeface="Calibri" panose="020F0502020204030204" pitchFamily="34" charset="0"/>
                <a:cs typeface="Calibri" panose="020F0502020204030204" pitchFamily="34" charset="0"/>
              </a:rPr>
              <a:t> RISC-V IP </a:t>
            </a:r>
            <a:r>
              <a:rPr lang="zh-CN" altLang="en-US" dirty="0">
                <a:latin typeface="Calibri" panose="020F0502020204030204" pitchFamily="34" charset="0"/>
                <a:ea typeface="Calibri" panose="020F0502020204030204" pitchFamily="34" charset="0"/>
                <a:cs typeface="Calibri" panose="020F0502020204030204" pitchFamily="34" charset="0"/>
              </a:rPr>
              <a:t>核调试器</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en-US" altLang="zh-CN" dirty="0" err="1">
                <a:latin typeface="Calibri" panose="020F0502020204030204" pitchFamily="34" charset="0"/>
                <a:ea typeface="Calibri" panose="020F0502020204030204" pitchFamily="34" charset="0"/>
                <a:cs typeface="Calibri" panose="020F0502020204030204" pitchFamily="34" charset="0"/>
              </a:rPr>
              <a:t>UCAgent</a:t>
            </a:r>
            <a:r>
              <a:rPr lang="zh-CN" altLang="en-US" dirty="0">
                <a:latin typeface="Calibri" panose="020F0502020204030204" pitchFamily="34" charset="0"/>
                <a:ea typeface="Calibri" panose="020F0502020204030204" pitchFamily="34" charset="0"/>
                <a:cs typeface="Calibri" panose="020F0502020204030204" pitchFamily="34" charset="0"/>
              </a:rPr>
              <a:t>：基于 </a:t>
            </a:r>
            <a:r>
              <a:rPr lang="en-US" altLang="zh-CN" dirty="0">
                <a:latin typeface="Calibri" panose="020F0502020204030204" pitchFamily="34" charset="0"/>
                <a:ea typeface="Calibri" panose="020F0502020204030204" pitchFamily="34" charset="0"/>
                <a:cs typeface="Calibri" panose="020F0502020204030204" pitchFamily="34" charset="0"/>
              </a:rPr>
              <a:t>LLM</a:t>
            </a:r>
            <a:r>
              <a:rPr lang="zh-CN" altLang="en-US" dirty="0">
                <a:latin typeface="Calibri" panose="020F0502020204030204" pitchFamily="34" charset="0"/>
                <a:ea typeface="Calibri" panose="020F0502020204030204" pitchFamily="34" charset="0"/>
                <a:cs typeface="Calibri" panose="020F0502020204030204" pitchFamily="34" charset="0"/>
              </a:rPr>
              <a:t> 的自动化验证 </a:t>
            </a:r>
            <a:r>
              <a:rPr lang="en" altLang="zh-CN" dirty="0">
                <a:latin typeface="Calibri" panose="020F0502020204030204" pitchFamily="34" charset="0"/>
                <a:ea typeface="Calibri" panose="020F0502020204030204" pitchFamily="34" charset="0"/>
                <a:cs typeface="Calibri" panose="020F0502020204030204" pitchFamily="34" charset="0"/>
              </a:rPr>
              <a:t>Agent</a:t>
            </a: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364804180"/>
      </p:ext>
    </p:extLst>
  </p:cSld>
  <p:clrMapOvr>
    <a:masterClrMapping/>
  </p:clrMapOvr>
  <p:extLst>
    <p:ext uri="{6950BFC3-D8DA-4A85-94F7-54DA5524770B}">
      <p188:commentRel xmlns:p188="http://schemas.microsoft.com/office/powerpoint/2018/8/main" r:id="rId6"/>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F25A1-F7F5-4B0B-4858-3F1A8150BEF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7EC6D4F4-7FDB-429E-1EB3-C59BB8867BB4}"/>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a:solidFill>
                  <a:schemeClr val="tx1"/>
                </a:solidFill>
                <a:latin typeface="+mj-lt"/>
              </a:rPr>
              <a:t>Picker</a:t>
            </a:r>
            <a:r>
              <a:rPr lang="zh-CN" altLang="en-US" dirty="0">
                <a:solidFill>
                  <a:schemeClr val="tx1"/>
                </a:solidFill>
                <a:latin typeface="+mj-lt"/>
              </a:rPr>
              <a:t>：多语言芯片验证转换工具</a:t>
            </a:r>
          </a:p>
        </p:txBody>
      </p:sp>
      <p:cxnSp>
        <p:nvCxnSpPr>
          <p:cNvPr id="3" name="直接连接符 2">
            <a:extLst>
              <a:ext uri="{FF2B5EF4-FFF2-40B4-BE49-F238E27FC236}">
                <a16:creationId xmlns:a16="http://schemas.microsoft.com/office/drawing/2014/main" id="{F58E26BB-696E-D8D9-0AAF-36D662F66841}"/>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C562FBE-DE5C-A196-35CC-CEE6711BCE11}"/>
              </a:ext>
            </a:extLst>
          </p:cNvPr>
          <p:cNvSpPr>
            <a:spLocks noGrp="1"/>
          </p:cNvSpPr>
          <p:nvPr>
            <p:ph type="sldNum" sz="quarter" idx="12"/>
          </p:nvPr>
        </p:nvSpPr>
        <p:spPr/>
        <p:txBody>
          <a:bodyPr/>
          <a:lstStyle/>
          <a:p>
            <a:fld id="{49AE70B2-8BF9-45C0-BB95-33D1B9D3A854}" type="slidenum">
              <a:rPr lang="zh-CN" altLang="en-US" smtClean="0"/>
              <a:t>21</a:t>
            </a:fld>
            <a:endParaRPr lang="zh-CN" altLang="en-US"/>
          </a:p>
        </p:txBody>
      </p:sp>
      <p:sp>
        <p:nvSpPr>
          <p:cNvPr id="11" name="内容占位符 10">
            <a:extLst>
              <a:ext uri="{FF2B5EF4-FFF2-40B4-BE49-F238E27FC236}">
                <a16:creationId xmlns:a16="http://schemas.microsoft.com/office/drawing/2014/main" id="{C963946B-77E0-3987-6B63-524F998905E5}"/>
              </a:ext>
            </a:extLst>
          </p:cNvPr>
          <p:cNvSpPr>
            <a:spLocks noGrp="1"/>
          </p:cNvSpPr>
          <p:nvPr>
            <p:ph idx="1"/>
          </p:nvPr>
        </p:nvSpPr>
        <p:spPr>
          <a:xfrm>
            <a:off x="657860" y="1163564"/>
            <a:ext cx="10515600" cy="5070630"/>
          </a:xfrm>
        </p:spPr>
        <p:txBody>
          <a:bodyPr/>
          <a:lstStyle/>
          <a:p>
            <a:pPr fontAlgn="base">
              <a:lnSpc>
                <a:spcPct val="130000"/>
              </a:lnSpc>
              <a:spcBef>
                <a:spcPts val="1200"/>
              </a:spcBef>
            </a:pPr>
            <a:r>
              <a:rPr lang="zh-CN" altLang="en-US" b="1" dirty="0">
                <a:latin typeface="Calibri" panose="020F0502020204030204" pitchFamily="34" charset="0"/>
                <a:ea typeface="Calibri" panose="020F0502020204030204" pitchFamily="34" charset="0"/>
                <a:cs typeface="Calibri" panose="020F0502020204030204" pitchFamily="34" charset="0"/>
              </a:rPr>
              <a:t>可以将</a:t>
            </a:r>
            <a:r>
              <a:rPr lang="en-US" altLang="zh-CN" b="1" dirty="0">
                <a:latin typeface="Calibri" panose="020F0502020204030204" pitchFamily="34" charset="0"/>
                <a:ea typeface="Calibri" panose="020F0502020204030204" pitchFamily="34" charset="0"/>
                <a:cs typeface="Calibri" panose="020F0502020204030204" pitchFamily="34" charset="0"/>
              </a:rPr>
              <a:t> RTL </a:t>
            </a:r>
            <a:r>
              <a:rPr lang="zh-CN" altLang="en-US" b="1" dirty="0">
                <a:latin typeface="Calibri" panose="020F0502020204030204" pitchFamily="34" charset="0"/>
                <a:ea typeface="Calibri" panose="020F0502020204030204" pitchFamily="34" charset="0"/>
                <a:cs typeface="Calibri" panose="020F0502020204030204" pitchFamily="34" charset="0"/>
              </a:rPr>
              <a:t>转换为高级编程语言</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用软件驱动硬件的控制</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lvl="1"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目前支持 </a:t>
            </a:r>
            <a:r>
              <a:rPr lang="en-US" altLang="zh-CN" dirty="0">
                <a:latin typeface="Calibri" panose="020F0502020204030204" pitchFamily="34" charset="0"/>
                <a:ea typeface="Calibri" panose="020F0502020204030204" pitchFamily="34" charset="0"/>
                <a:cs typeface="Calibri" panose="020F0502020204030204" pitchFamily="34" charset="0"/>
              </a:rPr>
              <a:t>Python</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Java</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Scala</a:t>
            </a:r>
            <a:r>
              <a:rPr lang="zh-CN" altLang="en-US" dirty="0">
                <a:latin typeface="Calibri" panose="020F0502020204030204" pitchFamily="34" charset="0"/>
                <a:ea typeface="Calibri" panose="020F0502020204030204" pitchFamily="34" charset="0"/>
                <a:cs typeface="Calibri" panose="020F0502020204030204" pitchFamily="34" charset="0"/>
              </a:rPr>
              <a:t>，</a:t>
            </a:r>
            <a:r>
              <a:rPr lang="en-US" altLang="zh-CN" dirty="0">
                <a:latin typeface="Calibri" panose="020F0502020204030204" pitchFamily="34" charset="0"/>
                <a:ea typeface="Calibri" panose="020F0502020204030204" pitchFamily="34" charset="0"/>
                <a:cs typeface="Calibri" panose="020F0502020204030204" pitchFamily="34" charset="0"/>
              </a:rPr>
              <a:t>C++</a:t>
            </a:r>
            <a:r>
              <a:rPr lang="zh-CN" altLang="en-US" dirty="0">
                <a:latin typeface="Calibri" panose="020F0502020204030204" pitchFamily="34" charset="0"/>
                <a:ea typeface="Calibri" panose="020F0502020204030204" pitchFamily="34" charset="0"/>
                <a:cs typeface="Calibri" panose="020F0502020204030204" pitchFamily="34" charset="0"/>
              </a:rPr>
              <a:t> 和 </a:t>
            </a:r>
            <a:r>
              <a:rPr lang="en-US" altLang="zh-CN" dirty="0">
                <a:latin typeface="Calibri" panose="020F0502020204030204" pitchFamily="34" charset="0"/>
                <a:ea typeface="Calibri" panose="020F0502020204030204" pitchFamily="34" charset="0"/>
                <a:cs typeface="Calibri" panose="020F0502020204030204" pitchFamily="34" charset="0"/>
              </a:rPr>
              <a:t>Go</a:t>
            </a:r>
            <a:r>
              <a:rPr lang="zh-CN" altLang="en-US" dirty="0">
                <a:latin typeface="Calibri" panose="020F0502020204030204" pitchFamily="34" charset="0"/>
                <a:ea typeface="Calibri" panose="020F0502020204030204" pitchFamily="34" charset="0"/>
                <a:cs typeface="Calibri" panose="020F0502020204030204" pitchFamily="34" charset="0"/>
              </a:rPr>
              <a:t>，兼容 </a:t>
            </a:r>
            <a:r>
              <a:rPr lang="en-US" altLang="zh-CN" dirty="0">
                <a:latin typeface="Calibri" panose="020F0502020204030204" pitchFamily="34" charset="0"/>
                <a:ea typeface="Calibri" panose="020F0502020204030204" pitchFamily="34" charset="0"/>
                <a:cs typeface="Calibri" panose="020F0502020204030204" pitchFamily="34" charset="0"/>
              </a:rPr>
              <a:t>UVM</a:t>
            </a:r>
          </a:p>
          <a:p>
            <a:pPr lvl="1" fontAlgn="base">
              <a:lnSpc>
                <a:spcPct val="130000"/>
              </a:lnSpc>
              <a:spcBef>
                <a:spcPts val="1200"/>
              </a:spcBef>
            </a:pPr>
            <a:r>
              <a:rPr lang="zh-CN" altLang="en-US" dirty="0">
                <a:latin typeface="Calibri" panose="020F0502020204030204" pitchFamily="34" charset="0"/>
                <a:ea typeface="Calibri" panose="020F0502020204030204" pitchFamily="34" charset="0"/>
                <a:cs typeface="Calibri" panose="020F0502020204030204" pitchFamily="34" charset="0"/>
              </a:rPr>
              <a:t>结果以库或模块的方式存在，与对应编程语言的测试环境兼容</a:t>
            </a: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C1F41882-8399-F065-E3BA-3144A56A19B1}"/>
              </a:ext>
            </a:extLst>
          </p:cNvPr>
          <p:cNvGrpSpPr/>
          <p:nvPr/>
        </p:nvGrpSpPr>
        <p:grpSpPr>
          <a:xfrm>
            <a:off x="5669672" y="3987347"/>
            <a:ext cx="5503788" cy="2246847"/>
            <a:chOff x="744321" y="3100888"/>
            <a:chExt cx="5027890" cy="2052568"/>
          </a:xfrm>
        </p:grpSpPr>
        <p:sp>
          <p:nvSpPr>
            <p:cNvPr id="4" name="文本框 3">
              <a:extLst>
                <a:ext uri="{FF2B5EF4-FFF2-40B4-BE49-F238E27FC236}">
                  <a16:creationId xmlns:a16="http://schemas.microsoft.com/office/drawing/2014/main" id="{3470CABA-FF8C-92FD-B263-B11E7860C13F}"/>
                </a:ext>
              </a:extLst>
            </p:cNvPr>
            <p:cNvSpPr txBox="1"/>
            <p:nvPr/>
          </p:nvSpPr>
          <p:spPr>
            <a:xfrm>
              <a:off x="1601321" y="3700651"/>
              <a:ext cx="1120063"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err="1">
                  <a:ln>
                    <a:noFill/>
                  </a:ln>
                  <a:solidFill>
                    <a:prstClr val="black"/>
                  </a:solidFill>
                  <a:effectLst/>
                  <a:uLnTx/>
                  <a:uFillTx/>
                  <a:latin typeface="Arial Black"/>
                  <a:ea typeface="微软雅黑"/>
                </a:rPr>
                <a:t>Verilator</a:t>
              </a:r>
              <a:endParaRPr kumimoji="0" lang="zh-CN" altLang="en-US" sz="1400" b="1" i="0" u="none" strike="noStrike" kern="0" cap="none" spc="0" normalizeH="0" baseline="0" noProof="0">
                <a:ln>
                  <a:noFill/>
                </a:ln>
                <a:solidFill>
                  <a:prstClr val="black"/>
                </a:solidFill>
                <a:effectLst/>
                <a:uLnTx/>
                <a:uFillTx/>
                <a:latin typeface="Arial Black"/>
                <a:ea typeface="微软雅黑"/>
              </a:endParaRPr>
            </a:p>
          </p:txBody>
        </p:sp>
        <p:sp>
          <p:nvSpPr>
            <p:cNvPr id="5" name="矩形 4">
              <a:extLst>
                <a:ext uri="{FF2B5EF4-FFF2-40B4-BE49-F238E27FC236}">
                  <a16:creationId xmlns:a16="http://schemas.microsoft.com/office/drawing/2014/main" id="{C9C7403F-AC56-5121-434C-8B99FF684A75}"/>
                </a:ext>
              </a:extLst>
            </p:cNvPr>
            <p:cNvSpPr/>
            <p:nvPr/>
          </p:nvSpPr>
          <p:spPr>
            <a:xfrm>
              <a:off x="744321" y="3742631"/>
              <a:ext cx="803042" cy="514641"/>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Black"/>
                  <a:ea typeface="微软雅黑"/>
                  <a:cs typeface="+mn-cs"/>
                </a:rPr>
                <a:t>RTL</a:t>
              </a:r>
              <a:endParaRPr kumimoji="0" lang="zh-CN" altLang="en-US" sz="1800" b="0" i="0" u="none" strike="noStrike" kern="0" cap="none" spc="0" normalizeH="0" baseline="0" noProof="0" dirty="0">
                <a:ln>
                  <a:noFill/>
                </a:ln>
                <a:solidFill>
                  <a:prstClr val="white"/>
                </a:solidFill>
                <a:effectLst/>
                <a:uLnTx/>
                <a:uFillTx/>
                <a:latin typeface="Arial Black"/>
                <a:ea typeface="微软雅黑"/>
                <a:cs typeface="+mn-cs"/>
              </a:endParaRPr>
            </a:p>
          </p:txBody>
        </p:sp>
        <p:sp>
          <p:nvSpPr>
            <p:cNvPr id="6" name="矩形 5">
              <a:extLst>
                <a:ext uri="{FF2B5EF4-FFF2-40B4-BE49-F238E27FC236}">
                  <a16:creationId xmlns:a16="http://schemas.microsoft.com/office/drawing/2014/main" id="{14D59DC0-7758-BD03-2D1B-5BDD9AE21284}"/>
                </a:ext>
              </a:extLst>
            </p:cNvPr>
            <p:cNvSpPr/>
            <p:nvPr/>
          </p:nvSpPr>
          <p:spPr>
            <a:xfrm>
              <a:off x="2775724" y="3729238"/>
              <a:ext cx="939760" cy="523936"/>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solidFill>
                    <a:prstClr val="white"/>
                  </a:solidFill>
                  <a:effectLst/>
                  <a:uLnTx/>
                  <a:uFillTx/>
                  <a:latin typeface="Arial Black"/>
                  <a:ea typeface="微软雅黑"/>
                  <a:cs typeface="+mn-cs"/>
                </a:rPr>
                <a:t>DUT.so</a:t>
              </a:r>
              <a:endParaRPr kumimoji="0" lang="en-US" altLang="zh-CN" sz="1200" b="1" i="0" u="none" strike="noStrike" kern="0" cap="none" spc="0" normalizeH="0" baseline="0" noProof="0" dirty="0">
                <a:ln>
                  <a:noFill/>
                </a:ln>
                <a:solidFill>
                  <a:prstClr val="white"/>
                </a:solidFill>
                <a:effectLst/>
                <a:uLnTx/>
                <a:uFillTx/>
                <a:latin typeface="Arial Black"/>
                <a:ea typeface="微软雅黑"/>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white"/>
                  </a:solidFill>
                  <a:effectLst/>
                  <a:uLnTx/>
                  <a:uFillTx/>
                  <a:latin typeface="Arial Black"/>
                  <a:ea typeface="微软雅黑"/>
                  <a:cs typeface="+mn-cs"/>
                </a:rPr>
                <a:t>Shared libs</a:t>
              </a:r>
              <a:endParaRPr kumimoji="0" lang="zh-CN" altLang="en-US" sz="1200" b="1" i="0" u="none" strike="noStrike" kern="0" cap="none" spc="0" normalizeH="0" baseline="0" noProof="0" dirty="0">
                <a:ln>
                  <a:noFill/>
                </a:ln>
                <a:solidFill>
                  <a:prstClr val="white"/>
                </a:solidFill>
                <a:effectLst/>
                <a:uLnTx/>
                <a:uFillTx/>
                <a:latin typeface="Arial Black"/>
                <a:ea typeface="微软雅黑"/>
                <a:cs typeface="+mn-cs"/>
              </a:endParaRPr>
            </a:p>
          </p:txBody>
        </p:sp>
        <p:sp>
          <p:nvSpPr>
            <p:cNvPr id="7" name="矩形 6">
              <a:extLst>
                <a:ext uri="{FF2B5EF4-FFF2-40B4-BE49-F238E27FC236}">
                  <a16:creationId xmlns:a16="http://schemas.microsoft.com/office/drawing/2014/main" id="{720612D8-0134-3109-A5B2-8458A0CDEFB8}"/>
                </a:ext>
              </a:extLst>
            </p:cNvPr>
            <p:cNvSpPr/>
            <p:nvPr/>
          </p:nvSpPr>
          <p:spPr>
            <a:xfrm>
              <a:off x="4440058" y="3100888"/>
              <a:ext cx="911584" cy="414588"/>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Black"/>
                  <a:ea typeface="微软雅黑"/>
                  <a:cs typeface="+mn-cs"/>
                </a:rPr>
                <a:t>Python</a:t>
              </a:r>
              <a:endParaRPr kumimoji="0" lang="zh-CN" altLang="en-US" sz="1400" b="0" i="0" u="none" strike="noStrike" kern="0" cap="none" spc="0" normalizeH="0" baseline="0" noProof="0" dirty="0">
                <a:ln>
                  <a:noFill/>
                </a:ln>
                <a:solidFill>
                  <a:prstClr val="white"/>
                </a:solidFill>
                <a:effectLst/>
                <a:uLnTx/>
                <a:uFillTx/>
                <a:latin typeface="Arial Black"/>
                <a:ea typeface="微软雅黑"/>
                <a:cs typeface="+mn-cs"/>
              </a:endParaRPr>
            </a:p>
          </p:txBody>
        </p:sp>
        <p:sp>
          <p:nvSpPr>
            <p:cNvPr id="8" name="矩形 7">
              <a:extLst>
                <a:ext uri="{FF2B5EF4-FFF2-40B4-BE49-F238E27FC236}">
                  <a16:creationId xmlns:a16="http://schemas.microsoft.com/office/drawing/2014/main" id="{2DF58528-6877-90D6-2237-23E4CB58F215}"/>
                </a:ext>
              </a:extLst>
            </p:cNvPr>
            <p:cNvSpPr/>
            <p:nvPr/>
          </p:nvSpPr>
          <p:spPr>
            <a:xfrm>
              <a:off x="4440058" y="3787321"/>
              <a:ext cx="911584" cy="414588"/>
            </a:xfrm>
            <a:prstGeom prst="rect">
              <a:avLst/>
            </a:prstGeom>
            <a:solidFill>
              <a:srgbClr val="9D90A0">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white"/>
                  </a:solidFill>
                  <a:effectLst/>
                  <a:uLnTx/>
                  <a:uFillTx/>
                  <a:latin typeface="Arial Black"/>
                  <a:ea typeface="微软雅黑"/>
                  <a:cs typeface="+mn-cs"/>
                </a:rPr>
                <a:t>Java</a:t>
              </a:r>
              <a:endParaRPr kumimoji="0" lang="zh-CN" altLang="en-US" sz="1400" b="0" i="0" u="none" strike="noStrike" kern="0" cap="none" spc="0" normalizeH="0" baseline="0" noProof="0">
                <a:ln>
                  <a:noFill/>
                </a:ln>
                <a:solidFill>
                  <a:prstClr val="white"/>
                </a:solidFill>
                <a:effectLst/>
                <a:uLnTx/>
                <a:uFillTx/>
                <a:latin typeface="Arial Black"/>
                <a:ea typeface="微软雅黑"/>
                <a:cs typeface="+mn-cs"/>
              </a:endParaRPr>
            </a:p>
          </p:txBody>
        </p:sp>
        <p:sp>
          <p:nvSpPr>
            <p:cNvPr id="9" name="矩形 8">
              <a:extLst>
                <a:ext uri="{FF2B5EF4-FFF2-40B4-BE49-F238E27FC236}">
                  <a16:creationId xmlns:a16="http://schemas.microsoft.com/office/drawing/2014/main" id="{DDB99814-B2B9-0BAF-4CB3-237215D688B3}"/>
                </a:ext>
              </a:extLst>
            </p:cNvPr>
            <p:cNvSpPr/>
            <p:nvPr/>
          </p:nvSpPr>
          <p:spPr>
            <a:xfrm>
              <a:off x="4440058" y="4738868"/>
              <a:ext cx="911584" cy="414588"/>
            </a:xfrm>
            <a:prstGeom prst="rect">
              <a:avLst/>
            </a:prstGeom>
            <a:solidFill>
              <a:sysClr val="windowText" lastClr="000000"/>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Black"/>
                  <a:ea typeface="微软雅黑"/>
                  <a:cs typeface="+mn-cs"/>
                </a:rPr>
                <a:t>Others</a:t>
              </a:r>
              <a:endParaRPr kumimoji="0" lang="zh-CN" altLang="en-US" sz="1400" b="0" i="0" u="none" strike="noStrike" kern="0" cap="none" spc="0" normalizeH="0" baseline="0" noProof="0" dirty="0">
                <a:ln>
                  <a:noFill/>
                </a:ln>
                <a:solidFill>
                  <a:prstClr val="white"/>
                </a:solidFill>
                <a:effectLst/>
                <a:uLnTx/>
                <a:uFillTx/>
                <a:latin typeface="Arial Black"/>
                <a:ea typeface="微软雅黑"/>
                <a:cs typeface="+mn-cs"/>
              </a:endParaRPr>
            </a:p>
          </p:txBody>
        </p:sp>
        <p:pic>
          <p:nvPicPr>
            <p:cNvPr id="10" name="图片 9">
              <a:extLst>
                <a:ext uri="{FF2B5EF4-FFF2-40B4-BE49-F238E27FC236}">
                  <a16:creationId xmlns:a16="http://schemas.microsoft.com/office/drawing/2014/main" id="{EE2781F0-DA53-1D90-B2F9-BE5AEFB537E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969" b="93722" l="2765" r="92627">
                          <a14:foregroundMark x1="28571" y1="49776" x2="49770" y2="38117"/>
                          <a14:foregroundMark x1="57143" y1="22422" x2="43779" y2="17937"/>
                          <a14:foregroundMark x1="48387" y1="93722" x2="53456" y2="93722"/>
                          <a14:foregroundMark x1="92627" y1="56502" x2="88940" y2="48430"/>
                          <a14:foregroundMark x1="15207" y1="50673" x2="19355" y2="34529"/>
                          <a14:foregroundMark x1="55300" y1="47982" x2="57604" y2="26457"/>
                          <a14:foregroundMark x1="62212" y1="28700" x2="35945" y2="13453"/>
                          <a14:foregroundMark x1="54378" y1="14350" x2="65899" y2="38117"/>
                          <a14:foregroundMark x1="34562" y1="53363" x2="12442" y2="47085"/>
                          <a14:foregroundMark x1="17972" y1="62332" x2="16590" y2="57399"/>
                          <a14:foregroundMark x1="14286" y1="40359" x2="52535" y2="39462"/>
                          <a14:foregroundMark x1="62212" y1="50673" x2="60369" y2="15695"/>
                          <a14:foregroundMark x1="31797" y1="16143" x2="48848" y2="21525"/>
                          <a14:foregroundMark x1="41935" y1="14350" x2="49770" y2="9417"/>
                          <a14:foregroundMark x1="57143" y1="12108" x2="65899" y2="15695"/>
                          <a14:foregroundMark x1="27189" y1="34081" x2="27189" y2="34081"/>
                          <a14:foregroundMark x1="12442" y1="39910" x2="12442" y2="39910"/>
                          <a14:foregroundMark x1="9217" y1="51570" x2="9217" y2="51570"/>
                          <a14:foregroundMark x1="8295" y1="56951" x2="8295" y2="56951"/>
                          <a14:foregroundMark x1="8756" y1="61883" x2="8756" y2="61883"/>
                          <a14:foregroundMark x1="10138" y1="64126" x2="10138" y2="64126"/>
                          <a14:foregroundMark x1="2765" y1="53812" x2="2765" y2="53812"/>
                          <a14:foregroundMark x1="70507" y1="60987" x2="70507" y2="60987"/>
                          <a14:foregroundMark x1="44700" y1="64574" x2="44700" y2="64574"/>
                          <a14:foregroundMark x1="42857" y1="64574" x2="41935" y2="66816"/>
                          <a14:foregroundMark x1="38249" y1="73094" x2="38249" y2="75785"/>
                          <a14:foregroundMark x1="65899" y1="80717" x2="65899" y2="80717"/>
                          <a14:foregroundMark x1="57143" y1="93722" x2="57143" y2="93722"/>
                          <a14:foregroundMark x1="65899" y1="89238" x2="65438" y2="83408"/>
                        </a14:backgroundRemoval>
                      </a14:imgEffect>
                    </a14:imgLayer>
                  </a14:imgProps>
                </a:ext>
              </a:extLst>
            </a:blip>
            <a:stretch>
              <a:fillRect/>
            </a:stretch>
          </p:blipFill>
          <p:spPr>
            <a:xfrm>
              <a:off x="5452346" y="3143828"/>
              <a:ext cx="319865" cy="328709"/>
            </a:xfrm>
            <a:prstGeom prst="rect">
              <a:avLst/>
            </a:prstGeom>
          </p:spPr>
        </p:pic>
        <p:pic>
          <p:nvPicPr>
            <p:cNvPr id="13" name="图片 12">
              <a:extLst>
                <a:ext uri="{FF2B5EF4-FFF2-40B4-BE49-F238E27FC236}">
                  <a16:creationId xmlns:a16="http://schemas.microsoft.com/office/drawing/2014/main" id="{AB24A013-FB89-6240-6414-5709CE776CA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962" b="94275" l="8416" r="89604">
                          <a14:foregroundMark x1="59901" y1="8397" x2="59901" y2="8397"/>
                          <a14:foregroundMark x1="58911" y1="4962" x2="58911" y2="4962"/>
                          <a14:foregroundMark x1="54455" y1="45038" x2="50495" y2="31298"/>
                          <a14:foregroundMark x1="17822" y1="57252" x2="17822" y2="57252"/>
                          <a14:foregroundMark x1="17327" y1="58779" x2="29208" y2="59924"/>
                          <a14:foregroundMark x1="23762" y1="67939" x2="34653" y2="69466"/>
                          <a14:foregroundMark x1="28713" y1="78244" x2="39109" y2="79389"/>
                          <a14:foregroundMark x1="8416" y1="83969" x2="13861" y2="88931"/>
                          <a14:foregroundMark x1="43069" y1="94275" x2="51485" y2="94275"/>
                          <a14:foregroundMark x1="85644" y1="61069" x2="86634" y2="56489"/>
                        </a14:backgroundRemoval>
                      </a14:imgEffect>
                    </a14:imgLayer>
                  </a14:imgProps>
                </a:ext>
              </a:extLst>
            </a:blip>
            <a:stretch>
              <a:fillRect/>
            </a:stretch>
          </p:blipFill>
          <p:spPr>
            <a:xfrm>
              <a:off x="5518779" y="3826727"/>
              <a:ext cx="253432" cy="328709"/>
            </a:xfrm>
            <a:prstGeom prst="rect">
              <a:avLst/>
            </a:prstGeom>
          </p:spPr>
        </p:pic>
        <p:cxnSp>
          <p:nvCxnSpPr>
            <p:cNvPr id="14" name="直接箭头连接符 62">
              <a:extLst>
                <a:ext uri="{FF2B5EF4-FFF2-40B4-BE49-F238E27FC236}">
                  <a16:creationId xmlns:a16="http://schemas.microsoft.com/office/drawing/2014/main" id="{AB3ED47A-5092-F139-9728-CFFFA7F54C51}"/>
                </a:ext>
              </a:extLst>
            </p:cNvPr>
            <p:cNvCxnSpPr>
              <a:cxnSpLocks/>
              <a:stCxn id="5" idx="3"/>
              <a:endCxn id="6" idx="1"/>
            </p:cNvCxnSpPr>
            <p:nvPr/>
          </p:nvCxnSpPr>
          <p:spPr>
            <a:xfrm flipV="1">
              <a:off x="1547363" y="3991206"/>
              <a:ext cx="1228361" cy="8746"/>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15" name="直接箭头连接符 256">
              <a:extLst>
                <a:ext uri="{FF2B5EF4-FFF2-40B4-BE49-F238E27FC236}">
                  <a16:creationId xmlns:a16="http://schemas.microsoft.com/office/drawing/2014/main" id="{FE6FDACE-20D3-5BCF-EB99-A39DD9402075}"/>
                </a:ext>
              </a:extLst>
            </p:cNvPr>
            <p:cNvCxnSpPr>
              <a:cxnSpLocks/>
              <a:stCxn id="6" idx="3"/>
              <a:endCxn id="7" idx="1"/>
            </p:cNvCxnSpPr>
            <p:nvPr/>
          </p:nvCxnSpPr>
          <p:spPr>
            <a:xfrm flipV="1">
              <a:off x="3715484" y="3308182"/>
              <a:ext cx="724574" cy="683024"/>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16" name="直接箭头连接符 257">
              <a:extLst>
                <a:ext uri="{FF2B5EF4-FFF2-40B4-BE49-F238E27FC236}">
                  <a16:creationId xmlns:a16="http://schemas.microsoft.com/office/drawing/2014/main" id="{47041CEF-BB7F-55A4-522D-BA6AC13B71A0}"/>
                </a:ext>
              </a:extLst>
            </p:cNvPr>
            <p:cNvCxnSpPr>
              <a:cxnSpLocks/>
              <a:stCxn id="6" idx="3"/>
              <a:endCxn id="8" idx="1"/>
            </p:cNvCxnSpPr>
            <p:nvPr/>
          </p:nvCxnSpPr>
          <p:spPr>
            <a:xfrm>
              <a:off x="3715484" y="3991206"/>
              <a:ext cx="724574" cy="3409"/>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17" name="直接箭头连接符 258">
              <a:extLst>
                <a:ext uri="{FF2B5EF4-FFF2-40B4-BE49-F238E27FC236}">
                  <a16:creationId xmlns:a16="http://schemas.microsoft.com/office/drawing/2014/main" id="{830AD2D3-60E8-5AEC-6BBC-DB97AF8E55AE}"/>
                </a:ext>
              </a:extLst>
            </p:cNvPr>
            <p:cNvCxnSpPr>
              <a:cxnSpLocks/>
              <a:stCxn id="6" idx="3"/>
              <a:endCxn id="9" idx="1"/>
            </p:cNvCxnSpPr>
            <p:nvPr/>
          </p:nvCxnSpPr>
          <p:spPr>
            <a:xfrm>
              <a:off x="3715484" y="3991206"/>
              <a:ext cx="724574" cy="954956"/>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18" name="文本框 17">
              <a:extLst>
                <a:ext uri="{FF2B5EF4-FFF2-40B4-BE49-F238E27FC236}">
                  <a16:creationId xmlns:a16="http://schemas.microsoft.com/office/drawing/2014/main" id="{1350859B-AFBC-4605-F045-222F19182144}"/>
                </a:ext>
              </a:extLst>
            </p:cNvPr>
            <p:cNvSpPr txBox="1"/>
            <p:nvPr/>
          </p:nvSpPr>
          <p:spPr>
            <a:xfrm>
              <a:off x="1687324" y="3995304"/>
              <a:ext cx="876099"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prstClr val="black"/>
                  </a:solidFill>
                  <a:effectLst/>
                  <a:uLnTx/>
                  <a:uFillTx/>
                  <a:latin typeface="Arial Black"/>
                  <a:ea typeface="微软雅黑"/>
                </a:rPr>
                <a:t>VCS</a:t>
              </a:r>
              <a:endParaRPr kumimoji="0" lang="zh-CN" altLang="en-US" sz="1400" b="1" i="0" u="none" strike="noStrike" kern="0" cap="none" spc="0" normalizeH="0" baseline="0" noProof="0">
                <a:ln>
                  <a:noFill/>
                </a:ln>
                <a:solidFill>
                  <a:prstClr val="black"/>
                </a:solidFill>
                <a:effectLst/>
                <a:uLnTx/>
                <a:uFillTx/>
                <a:latin typeface="Arial Black"/>
                <a:ea typeface="微软雅黑"/>
              </a:endParaRPr>
            </a:p>
          </p:txBody>
        </p:sp>
        <p:sp>
          <p:nvSpPr>
            <p:cNvPr id="19" name="文本框 18">
              <a:extLst>
                <a:ext uri="{FF2B5EF4-FFF2-40B4-BE49-F238E27FC236}">
                  <a16:creationId xmlns:a16="http://schemas.microsoft.com/office/drawing/2014/main" id="{A5D518BD-A532-FE81-7689-63D3870D410C}"/>
                </a:ext>
              </a:extLst>
            </p:cNvPr>
            <p:cNvSpPr txBox="1"/>
            <p:nvPr/>
          </p:nvSpPr>
          <p:spPr>
            <a:xfrm>
              <a:off x="4677538" y="4166227"/>
              <a:ext cx="364404" cy="46166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black"/>
                  </a:solidFill>
                  <a:effectLst/>
                  <a:uLnTx/>
                  <a:uFillTx/>
                  <a:latin typeface="Arial Black"/>
                  <a:ea typeface="微软雅黑"/>
                </a:rPr>
                <a:t>…</a:t>
              </a:r>
              <a:endParaRPr kumimoji="0" lang="zh-CN" altLang="en-US" sz="2400" b="0" i="0" u="none" strike="noStrike" kern="0" cap="none" spc="0" normalizeH="0" baseline="0" noProof="0">
                <a:ln>
                  <a:noFill/>
                </a:ln>
                <a:solidFill>
                  <a:prstClr val="black"/>
                </a:solidFill>
                <a:effectLst/>
                <a:uLnTx/>
                <a:uFillTx/>
                <a:latin typeface="Arial Black"/>
                <a:ea typeface="微软雅黑"/>
              </a:endParaRPr>
            </a:p>
          </p:txBody>
        </p:sp>
      </p:grpSp>
      <p:grpSp>
        <p:nvGrpSpPr>
          <p:cNvPr id="23" name="组合 22">
            <a:extLst>
              <a:ext uri="{FF2B5EF4-FFF2-40B4-BE49-F238E27FC236}">
                <a16:creationId xmlns:a16="http://schemas.microsoft.com/office/drawing/2014/main" id="{595CAE3E-29B9-9B56-2B79-05E415B9EE51}"/>
              </a:ext>
            </a:extLst>
          </p:cNvPr>
          <p:cNvGrpSpPr/>
          <p:nvPr/>
        </p:nvGrpSpPr>
        <p:grpSpPr>
          <a:xfrm>
            <a:off x="843674" y="4201366"/>
            <a:ext cx="4195446" cy="2154984"/>
            <a:chOff x="1155403" y="3957411"/>
            <a:chExt cx="4195446" cy="2154984"/>
          </a:xfrm>
        </p:grpSpPr>
        <p:pic>
          <p:nvPicPr>
            <p:cNvPr id="20" name="图片 19">
              <a:extLst>
                <a:ext uri="{FF2B5EF4-FFF2-40B4-BE49-F238E27FC236}">
                  <a16:creationId xmlns:a16="http://schemas.microsoft.com/office/drawing/2014/main" id="{8CBB1D59-5846-5907-5D6E-AC128DAC1CBC}"/>
                </a:ext>
              </a:extLst>
            </p:cNvPr>
            <p:cNvPicPr>
              <a:picLocks noChangeAspect="1"/>
            </p:cNvPicPr>
            <p:nvPr/>
          </p:nvPicPr>
          <p:blipFill>
            <a:blip r:embed="rId10"/>
            <a:stretch>
              <a:fillRect/>
            </a:stretch>
          </p:blipFill>
          <p:spPr>
            <a:xfrm>
              <a:off x="2396336" y="3957411"/>
              <a:ext cx="1713581" cy="1713581"/>
            </a:xfrm>
            <a:prstGeom prst="rect">
              <a:avLst/>
            </a:prstGeom>
          </p:spPr>
        </p:pic>
        <p:sp>
          <p:nvSpPr>
            <p:cNvPr id="22" name="文本框 21">
              <a:extLst>
                <a:ext uri="{FF2B5EF4-FFF2-40B4-BE49-F238E27FC236}">
                  <a16:creationId xmlns:a16="http://schemas.microsoft.com/office/drawing/2014/main" id="{C3294983-EDB4-4690-403F-0AB49A0D5DBC}"/>
                </a:ext>
              </a:extLst>
            </p:cNvPr>
            <p:cNvSpPr txBox="1"/>
            <p:nvPr/>
          </p:nvSpPr>
          <p:spPr>
            <a:xfrm>
              <a:off x="1155403" y="5804618"/>
              <a:ext cx="4195446" cy="307777"/>
            </a:xfrm>
            <a:prstGeom prst="rect">
              <a:avLst/>
            </a:prstGeom>
            <a:noFill/>
          </p:spPr>
          <p:txBody>
            <a:bodyPr wrap="square">
              <a:spAutoFit/>
            </a:bodyPr>
            <a:lstStyle/>
            <a:p>
              <a:pPr algn="ctr"/>
              <a:r>
                <a:rPr lang="zh-CN" altLang="en-US" sz="1400" b="1" dirty="0">
                  <a:latin typeface="Microsoft YaHei" panose="020B0503020204020204" pitchFamily="34" charset="-122"/>
                  <a:ea typeface="Microsoft YaHei" panose="020B0503020204020204" pitchFamily="34" charset="-122"/>
                </a:rPr>
                <a:t>工具地址：</a:t>
              </a:r>
              <a:r>
                <a:rPr lang="en-US" altLang="zh-CN" sz="1400" dirty="0">
                  <a:latin typeface="Microsoft YaHei" panose="020B0503020204020204" pitchFamily="34" charset="-122"/>
                  <a:ea typeface="Microsoft YaHei" panose="020B0503020204020204" pitchFamily="34" charset="-122"/>
                </a:rPr>
                <a:t>https://github.com/XS-MLVP/picker</a:t>
              </a:r>
              <a:endParaRPr lang="zh-CN" altLang="en-US" sz="1400" dirty="0">
                <a:latin typeface="Microsoft YaHei" panose="020B0503020204020204" pitchFamily="34" charset="-122"/>
                <a:ea typeface="Microsoft YaHei" panose="020B0503020204020204" pitchFamily="34" charset="-122"/>
              </a:endParaRPr>
            </a:p>
          </p:txBody>
        </p:sp>
      </p:grpSp>
    </p:spTree>
    <p:custDataLst>
      <p:tags r:id="rId1"/>
    </p:custDataLst>
    <p:extLst>
      <p:ext uri="{BB962C8B-B14F-4D97-AF65-F5344CB8AC3E}">
        <p14:creationId xmlns:p14="http://schemas.microsoft.com/office/powerpoint/2010/main" val="2216891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F50D-5420-6BB2-6DC9-8BDB7A4315ED}"/>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179E91B7-FF1E-973C-C81A-AB4517880FCD}"/>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sz="3600" dirty="0">
                <a:solidFill>
                  <a:schemeClr val="tx1"/>
                </a:solidFill>
                <a:latin typeface="+mj-lt"/>
              </a:rPr>
              <a:t>Toffee</a:t>
            </a:r>
            <a:r>
              <a:rPr lang="zh-CN" altLang="en-US" dirty="0">
                <a:solidFill>
                  <a:schemeClr val="tx1"/>
                </a:solidFill>
                <a:latin typeface="+mj-lt"/>
              </a:rPr>
              <a:t>：</a:t>
            </a:r>
            <a:r>
              <a:rPr lang="zh-CN" altLang="en-US" sz="3600" dirty="0">
                <a:solidFill>
                  <a:schemeClr val="tx1"/>
                </a:solidFill>
                <a:latin typeface="+mj-lt"/>
              </a:rPr>
              <a:t>基于</a:t>
            </a:r>
            <a:r>
              <a:rPr lang="en-US" altLang="zh-CN" sz="3600" dirty="0">
                <a:solidFill>
                  <a:schemeClr val="tx1"/>
                </a:solidFill>
                <a:latin typeface="+mj-lt"/>
              </a:rPr>
              <a:t> </a:t>
            </a:r>
            <a:r>
              <a:rPr lang="en-US" altLang="zh-CN" sz="3600" dirty="0" err="1">
                <a:solidFill>
                  <a:schemeClr val="tx1"/>
                </a:solidFill>
                <a:latin typeface="+mj-lt"/>
              </a:rPr>
              <a:t>Pytest</a:t>
            </a:r>
            <a:r>
              <a:rPr lang="en-US" altLang="zh-CN" sz="3600" dirty="0">
                <a:solidFill>
                  <a:schemeClr val="tx1"/>
                </a:solidFill>
                <a:latin typeface="+mj-lt"/>
              </a:rPr>
              <a:t> </a:t>
            </a:r>
            <a:r>
              <a:rPr lang="zh-CN" altLang="en-US" sz="3600" dirty="0">
                <a:solidFill>
                  <a:schemeClr val="tx1"/>
                </a:solidFill>
                <a:latin typeface="+mj-lt"/>
              </a:rPr>
              <a:t>的芯片验证框架</a:t>
            </a:r>
          </a:p>
        </p:txBody>
      </p:sp>
      <p:cxnSp>
        <p:nvCxnSpPr>
          <p:cNvPr id="3" name="直接连接符 2">
            <a:extLst>
              <a:ext uri="{FF2B5EF4-FFF2-40B4-BE49-F238E27FC236}">
                <a16:creationId xmlns:a16="http://schemas.microsoft.com/office/drawing/2014/main" id="{1FC3D2BE-997C-7D4A-F901-44EBB85EF2D3}"/>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7B2B02CD-F228-42A7-C2C7-0A01CA0449E5}"/>
              </a:ext>
            </a:extLst>
          </p:cNvPr>
          <p:cNvSpPr>
            <a:spLocks noGrp="1"/>
          </p:cNvSpPr>
          <p:nvPr>
            <p:ph type="sldNum" sz="quarter" idx="12"/>
          </p:nvPr>
        </p:nvSpPr>
        <p:spPr/>
        <p:txBody>
          <a:bodyPr/>
          <a:lstStyle/>
          <a:p>
            <a:fld id="{49AE70B2-8BF9-45C0-BB95-33D1B9D3A854}" type="slidenum">
              <a:rPr lang="zh-CN" altLang="en-US" smtClean="0"/>
              <a:t>22</a:t>
            </a:fld>
            <a:endParaRPr lang="zh-CN" altLang="en-US"/>
          </a:p>
        </p:txBody>
      </p:sp>
      <p:pic>
        <p:nvPicPr>
          <p:cNvPr id="2" name="toffee">
            <a:hlinkClick r:id="" action="ppaction://media"/>
            <a:extLst>
              <a:ext uri="{FF2B5EF4-FFF2-40B4-BE49-F238E27FC236}">
                <a16:creationId xmlns:a16="http://schemas.microsoft.com/office/drawing/2014/main" id="{F81A56B7-6008-7020-6C00-A3747E289F04}"/>
              </a:ext>
            </a:extLst>
          </p:cNvPr>
          <p:cNvPicPr>
            <a:picLocks noChangeAspect="1"/>
          </p:cNvPicPr>
          <p:nvPr>
            <a:videoFile r:link="rId5"/>
            <p:extLst>
              <p:ext uri="{DAA4B4D4-6D71-4841-9C94-3DE7FCFB9230}">
                <p14:media xmlns:p14="http://schemas.microsoft.com/office/powerpoint/2010/main" r:embed="rId4"/>
              </p:ext>
            </p:extLst>
          </p:nvPr>
        </p:nvPicPr>
        <p:blipFill>
          <a:blip r:embed="rId8"/>
          <a:stretch>
            <a:fillRect/>
          </a:stretch>
        </p:blipFill>
        <p:spPr>
          <a:xfrm>
            <a:off x="762006" y="1041408"/>
            <a:ext cx="9682852" cy="5446604"/>
          </a:xfrm>
          <a:prstGeom prst="rect">
            <a:avLst/>
          </a:prstGeom>
        </p:spPr>
      </p:pic>
    </p:spTree>
    <p:custDataLst>
      <p:tags r:id="rId1"/>
    </p:custDataLst>
    <p:extLst>
      <p:ext uri="{BB962C8B-B14F-4D97-AF65-F5344CB8AC3E}">
        <p14:creationId xmlns:p14="http://schemas.microsoft.com/office/powerpoint/2010/main" val="114135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A264E-766A-4CE9-141A-6F894A3CCEE3}"/>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BE0E9864-544B-B39D-6A48-0C8125941AF1}"/>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err="1">
                <a:solidFill>
                  <a:schemeClr val="tx1"/>
                </a:solidFill>
                <a:latin typeface="+mj-lt"/>
              </a:rPr>
              <a:t>XSPdb</a:t>
            </a:r>
            <a:r>
              <a:rPr lang="zh-CN" altLang="en-US" dirty="0">
                <a:solidFill>
                  <a:schemeClr val="tx1"/>
                </a:solidFill>
                <a:latin typeface="+mj-lt"/>
              </a:rPr>
              <a:t>：像 </a:t>
            </a:r>
            <a:r>
              <a:rPr lang="en-US" altLang="zh-CN" dirty="0">
                <a:solidFill>
                  <a:schemeClr val="tx1"/>
                </a:solidFill>
                <a:latin typeface="+mj-lt"/>
              </a:rPr>
              <a:t>GDB</a:t>
            </a:r>
            <a:r>
              <a:rPr lang="zh-CN" altLang="en-US" dirty="0">
                <a:solidFill>
                  <a:schemeClr val="tx1"/>
                </a:solidFill>
                <a:latin typeface="+mj-lt"/>
              </a:rPr>
              <a:t> 一样调试芯片</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AB6E169B-E12B-3792-089D-A53FB6C1A1E2}"/>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C8BBE0F4-45CB-91FC-937D-EC4FA885E0F3}"/>
              </a:ext>
            </a:extLst>
          </p:cNvPr>
          <p:cNvSpPr>
            <a:spLocks noGrp="1"/>
          </p:cNvSpPr>
          <p:nvPr>
            <p:ph type="sldNum" sz="quarter" idx="12"/>
          </p:nvPr>
        </p:nvSpPr>
        <p:spPr/>
        <p:txBody>
          <a:bodyPr/>
          <a:lstStyle/>
          <a:p>
            <a:fld id="{49AE70B2-8BF9-45C0-BB95-33D1B9D3A854}" type="slidenum">
              <a:rPr lang="zh-CN" altLang="en-US" smtClean="0"/>
              <a:t>23</a:t>
            </a:fld>
            <a:endParaRPr lang="zh-CN" altLang="en-US"/>
          </a:p>
        </p:txBody>
      </p:sp>
      <p:pic>
        <p:nvPicPr>
          <p:cNvPr id="2" name="xspdb1">
            <a:hlinkClick r:id="" action="ppaction://media"/>
            <a:extLst>
              <a:ext uri="{FF2B5EF4-FFF2-40B4-BE49-F238E27FC236}">
                <a16:creationId xmlns:a16="http://schemas.microsoft.com/office/drawing/2014/main" id="{10C567BF-E0CC-F023-E742-24B5C53B7C24}"/>
              </a:ext>
            </a:extLst>
          </p:cNvPr>
          <p:cNvPicPr>
            <a:picLocks noChangeAspect="1"/>
          </p:cNvPicPr>
          <p:nvPr>
            <a:videoFile r:link="rId5"/>
            <p:extLst>
              <p:ext uri="{DAA4B4D4-6D71-4841-9C94-3DE7FCFB9230}">
                <p14:media xmlns:p14="http://schemas.microsoft.com/office/powerpoint/2010/main" r:embed="rId4"/>
              </p:ext>
            </p:extLst>
          </p:nvPr>
        </p:nvPicPr>
        <p:blipFill>
          <a:blip r:embed="rId8"/>
          <a:stretch>
            <a:fillRect/>
          </a:stretch>
        </p:blipFill>
        <p:spPr>
          <a:xfrm>
            <a:off x="762006" y="1041408"/>
            <a:ext cx="9617748" cy="5409982"/>
          </a:xfrm>
          <a:prstGeom prst="rect">
            <a:avLst/>
          </a:prstGeom>
        </p:spPr>
      </p:pic>
    </p:spTree>
    <p:custDataLst>
      <p:tags r:id="rId1"/>
    </p:custDataLst>
    <p:extLst>
      <p:ext uri="{BB962C8B-B14F-4D97-AF65-F5344CB8AC3E}">
        <p14:creationId xmlns:p14="http://schemas.microsoft.com/office/powerpoint/2010/main" val="257909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5F9E9-0ED5-892B-D7FC-DA6FD0B0555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A66EF11C-98FB-61A0-3EE2-1EBDCB24EFE0}"/>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en-US" altLang="zh-CN" dirty="0" err="1">
                <a:solidFill>
                  <a:schemeClr val="tx1"/>
                </a:solidFill>
                <a:latin typeface="+mj-lt"/>
              </a:rPr>
              <a:t>UCAgent</a:t>
            </a:r>
            <a:r>
              <a:rPr lang="zh-CN" altLang="en-US" dirty="0">
                <a:solidFill>
                  <a:schemeClr val="tx1"/>
                </a:solidFill>
                <a:latin typeface="+mj-lt"/>
              </a:rPr>
              <a:t>：</a:t>
            </a:r>
            <a:r>
              <a:rPr lang="en-US" altLang="zh-CN" dirty="0">
                <a:solidFill>
                  <a:schemeClr val="tx1"/>
                </a:solidFill>
                <a:latin typeface="+mj-lt"/>
              </a:rPr>
              <a:t>AI</a:t>
            </a:r>
            <a:r>
              <a:rPr lang="zh-CN" altLang="en-US" dirty="0">
                <a:solidFill>
                  <a:schemeClr val="tx1"/>
                </a:solidFill>
                <a:latin typeface="+mj-lt"/>
              </a:rPr>
              <a:t> 验证 </a:t>
            </a:r>
            <a:r>
              <a:rPr lang="en-US" altLang="zh-CN" dirty="0">
                <a:solidFill>
                  <a:schemeClr val="tx1"/>
                </a:solidFill>
                <a:latin typeface="+mj-lt"/>
              </a:rPr>
              <a:t>Agent</a:t>
            </a:r>
            <a:r>
              <a:rPr lang="zh-CN" altLang="en-US" sz="1800" dirty="0">
                <a:solidFill>
                  <a:schemeClr val="tx1"/>
                </a:solidFill>
                <a:latin typeface="+mj-lt"/>
              </a:rPr>
              <a:t>（即将开源）</a:t>
            </a:r>
          </a:p>
        </p:txBody>
      </p:sp>
      <p:cxnSp>
        <p:nvCxnSpPr>
          <p:cNvPr id="3" name="直接连接符 2">
            <a:extLst>
              <a:ext uri="{FF2B5EF4-FFF2-40B4-BE49-F238E27FC236}">
                <a16:creationId xmlns:a16="http://schemas.microsoft.com/office/drawing/2014/main" id="{0A4B914E-DA49-D228-9D97-6E62D50568A6}"/>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DEE1A1ED-F21B-D030-BE27-C9B44253C1AC}"/>
              </a:ext>
            </a:extLst>
          </p:cNvPr>
          <p:cNvSpPr>
            <a:spLocks noGrp="1"/>
          </p:cNvSpPr>
          <p:nvPr>
            <p:ph type="sldNum" sz="quarter" idx="12"/>
          </p:nvPr>
        </p:nvSpPr>
        <p:spPr/>
        <p:txBody>
          <a:bodyPr/>
          <a:lstStyle/>
          <a:p>
            <a:fld id="{49AE70B2-8BF9-45C0-BB95-33D1B9D3A854}" type="slidenum">
              <a:rPr lang="zh-CN" altLang="en-US" smtClean="0"/>
              <a:t>24</a:t>
            </a:fld>
            <a:endParaRPr lang="zh-CN" altLang="en-US"/>
          </a:p>
        </p:txBody>
      </p:sp>
      <p:pic>
        <p:nvPicPr>
          <p:cNvPr id="6" name="内容占位符 5">
            <a:extLst>
              <a:ext uri="{FF2B5EF4-FFF2-40B4-BE49-F238E27FC236}">
                <a16:creationId xmlns:a16="http://schemas.microsoft.com/office/drawing/2014/main" id="{2F9411E1-90B7-473C-0E38-F726A8C78A6A}"/>
              </a:ext>
            </a:extLst>
          </p:cNvPr>
          <p:cNvPicPr>
            <a:picLocks noGrp="1" noChangeAspect="1"/>
          </p:cNvPicPr>
          <p:nvPr>
            <p:ph idx="1"/>
          </p:nvPr>
        </p:nvPicPr>
        <p:blipFill>
          <a:blip r:embed="rId6"/>
          <a:stretch>
            <a:fillRect/>
          </a:stretch>
        </p:blipFill>
        <p:spPr>
          <a:xfrm>
            <a:off x="2160664" y="1156592"/>
            <a:ext cx="7870672" cy="5199758"/>
          </a:xfrm>
          <a:prstGeom prst="rect">
            <a:avLst/>
          </a:prstGeom>
        </p:spPr>
      </p:pic>
    </p:spTree>
    <p:custDataLst>
      <p:tags r:id="rId1"/>
    </p:custDataLst>
    <p:extLst>
      <p:ext uri="{BB962C8B-B14F-4D97-AF65-F5344CB8AC3E}">
        <p14:creationId xmlns:p14="http://schemas.microsoft.com/office/powerpoint/2010/main" val="125605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9D346-2843-00E0-2920-51135F0317A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8A20D1D3-1C34-209D-AB9F-4861F7C8DC82}"/>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上手体验一下吧</a:t>
            </a:r>
            <a:r>
              <a:rPr lang="en-US" altLang="zh-CN" dirty="0">
                <a:solidFill>
                  <a:schemeClr val="tx1"/>
                </a:solidFill>
                <a:latin typeface="Microsoft YaHei" panose="020B0503020204020204" pitchFamily="34" charset="-122"/>
                <a:ea typeface="Microsoft YaHei" panose="020B0503020204020204" pitchFamily="34" charset="-122"/>
              </a:rPr>
              <a:t>~</a:t>
            </a:r>
          </a:p>
        </p:txBody>
      </p:sp>
      <p:cxnSp>
        <p:nvCxnSpPr>
          <p:cNvPr id="3" name="直接连接符 2">
            <a:extLst>
              <a:ext uri="{FF2B5EF4-FFF2-40B4-BE49-F238E27FC236}">
                <a16:creationId xmlns:a16="http://schemas.microsoft.com/office/drawing/2014/main" id="{86192F9C-4483-BC07-EA3A-46ED42EE1851}"/>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839581E4-9E43-9DAA-6612-3B6D90F47E63}"/>
              </a:ext>
            </a:extLst>
          </p:cNvPr>
          <p:cNvSpPr>
            <a:spLocks noGrp="1"/>
          </p:cNvSpPr>
          <p:nvPr>
            <p:ph type="sldNum" sz="quarter" idx="12"/>
          </p:nvPr>
        </p:nvSpPr>
        <p:spPr/>
        <p:txBody>
          <a:bodyPr/>
          <a:lstStyle/>
          <a:p>
            <a:fld id="{49AE70B2-8BF9-45C0-BB95-33D1B9D3A854}" type="slidenum">
              <a:rPr lang="zh-CN" altLang="en-US" smtClean="0"/>
              <a:t>25</a:t>
            </a:fld>
            <a:endParaRPr lang="zh-CN" altLang="en-US"/>
          </a:p>
        </p:txBody>
      </p:sp>
      <p:sp>
        <p:nvSpPr>
          <p:cNvPr id="11" name="内容占位符 10">
            <a:extLst>
              <a:ext uri="{FF2B5EF4-FFF2-40B4-BE49-F238E27FC236}">
                <a16:creationId xmlns:a16="http://schemas.microsoft.com/office/drawing/2014/main" id="{DE237640-F50A-428D-A547-520A87BB1E52}"/>
              </a:ext>
            </a:extLst>
          </p:cNvPr>
          <p:cNvSpPr>
            <a:spLocks noGrp="1"/>
          </p:cNvSpPr>
          <p:nvPr>
            <p:ph idx="1"/>
          </p:nvPr>
        </p:nvSpPr>
        <p:spPr>
          <a:xfrm>
            <a:off x="657860" y="1365730"/>
            <a:ext cx="10515600" cy="5070630"/>
          </a:xfrm>
        </p:spPr>
        <p:txBody>
          <a:bodyPr vert="horz" lIns="91440" tIns="45720" rIns="91440" bIns="45720" rtlCol="0" anchor="t">
            <a:normAutofit/>
          </a:bodyPr>
          <a:lstStyle/>
          <a:p>
            <a:pPr>
              <a:lnSpc>
                <a:spcPct val="110000"/>
              </a:lnSpc>
            </a:pPr>
            <a:r>
              <a:rPr lang="zh-CN" altLang="en-US" sz="3200" dirty="0">
                <a:solidFill>
                  <a:srgbClr val="008598"/>
                </a:solidFill>
                <a:cs typeface="Calibri"/>
              </a:rPr>
              <a:t>我们提供了包含示例代码和运行环境的 </a:t>
            </a:r>
            <a:r>
              <a:rPr lang="en-US" altLang="zh-CN" sz="3200" dirty="0">
                <a:solidFill>
                  <a:srgbClr val="008598"/>
                </a:solidFill>
                <a:cs typeface="Calibri"/>
              </a:rPr>
              <a:t>Docker</a:t>
            </a:r>
            <a:r>
              <a:rPr lang="zh-CN" altLang="en-US" sz="3200" dirty="0">
                <a:solidFill>
                  <a:srgbClr val="008598"/>
                </a:solidFill>
                <a:cs typeface="Calibri"/>
              </a:rPr>
              <a:t> 镜像</a:t>
            </a:r>
            <a:endParaRPr lang="en-US" altLang="zh-CN" sz="3200" dirty="0">
              <a:solidFill>
                <a:srgbClr val="008598"/>
              </a:solidFill>
              <a:cs typeface="Calibri"/>
            </a:endParaRPr>
          </a:p>
          <a:p>
            <a:pPr lvl="1">
              <a:lnSpc>
                <a:spcPct val="110000"/>
              </a:lnSpc>
            </a:pPr>
            <a:r>
              <a:rPr lang="en-US" altLang="zh-CN" sz="2800" i="1" dirty="0">
                <a:solidFill>
                  <a:schemeClr val="tx1"/>
                </a:solidFill>
                <a:latin typeface="Calibri"/>
                <a:ea typeface="宋体"/>
                <a:cs typeface="Calibri"/>
              </a:rPr>
              <a:t>https://github.com/XS-MLVP/tutorial-records</a:t>
            </a:r>
          </a:p>
          <a:p>
            <a:pPr>
              <a:lnSpc>
                <a:spcPct val="110000"/>
              </a:lnSpc>
            </a:pPr>
            <a:endParaRPr lang="en-US" altLang="zh-CN" sz="3200" dirty="0">
              <a:solidFill>
                <a:srgbClr val="008598"/>
              </a:solidFill>
              <a:cs typeface="Calibri"/>
            </a:endParaRPr>
          </a:p>
          <a:p>
            <a:pPr>
              <a:lnSpc>
                <a:spcPct val="110000"/>
              </a:lnSpc>
            </a:pPr>
            <a:r>
              <a:rPr lang="zh-CN" altLang="en-US" sz="3200" dirty="0">
                <a:solidFill>
                  <a:srgbClr val="008598"/>
                </a:solidFill>
                <a:cs typeface="Calibri"/>
              </a:rPr>
              <a:t>演示内容：</a:t>
            </a:r>
            <a:endParaRPr lang="en-US" altLang="zh-CN" sz="3200" dirty="0">
              <a:solidFill>
                <a:srgbClr val="008598"/>
              </a:solidFill>
              <a:cs typeface="Calibri"/>
            </a:endParaRPr>
          </a:p>
        </p:txBody>
      </p:sp>
      <p:grpSp>
        <p:nvGrpSpPr>
          <p:cNvPr id="7" name="组合 6">
            <a:extLst>
              <a:ext uri="{FF2B5EF4-FFF2-40B4-BE49-F238E27FC236}">
                <a16:creationId xmlns:a16="http://schemas.microsoft.com/office/drawing/2014/main" id="{E7174242-7461-4A3C-900B-42CF10F1A569}"/>
              </a:ext>
            </a:extLst>
          </p:cNvPr>
          <p:cNvGrpSpPr/>
          <p:nvPr/>
        </p:nvGrpSpPr>
        <p:grpSpPr>
          <a:xfrm>
            <a:off x="1116122" y="4071351"/>
            <a:ext cx="2797898" cy="2250952"/>
            <a:chOff x="1896647" y="3006848"/>
            <a:chExt cx="2797898" cy="2250952"/>
          </a:xfrm>
        </p:grpSpPr>
        <p:sp>
          <p:nvSpPr>
            <p:cNvPr id="5" name="圆角矩形 3">
              <a:extLst>
                <a:ext uri="{FF2B5EF4-FFF2-40B4-BE49-F238E27FC236}">
                  <a16:creationId xmlns:a16="http://schemas.microsoft.com/office/drawing/2014/main" id="{DE74BF67-C09E-E71E-7E9E-7F15F3458AF0}"/>
                </a:ext>
              </a:extLst>
            </p:cNvPr>
            <p:cNvSpPr/>
            <p:nvPr/>
          </p:nvSpPr>
          <p:spPr>
            <a:xfrm>
              <a:off x="1896647" y="3006848"/>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kumimoji="1" lang="en-US" altLang="zh-CN" sz="2000" b="1" dirty="0">
                  <a:solidFill>
                    <a:schemeClr val="tx1"/>
                  </a:solidFill>
                  <a:latin typeface="Microsoft YaHei" panose="020B0503020204020204" pitchFamily="34" charset="-122"/>
                  <a:ea typeface="Microsoft YaHei" panose="020B0503020204020204" pitchFamily="34" charset="-122"/>
                </a:rPr>
                <a:t>Picker (</a:t>
              </a:r>
              <a:r>
                <a:rPr kumimoji="1" lang="zh-CN" altLang="en-US" sz="2000" b="1" dirty="0">
                  <a:solidFill>
                    <a:schemeClr val="tx1"/>
                  </a:solidFill>
                  <a:latin typeface="Microsoft YaHei" panose="020B0503020204020204" pitchFamily="34" charset="-122"/>
                  <a:ea typeface="Microsoft YaHei" panose="020B0503020204020204" pitchFamily="34" charset="-122"/>
                </a:rPr>
                <a:t>基础工具</a:t>
              </a:r>
              <a:r>
                <a:rPr kumimoji="1" lang="en-US" altLang="zh-CN" sz="2000" b="1" dirty="0">
                  <a:solidFill>
                    <a:schemeClr val="tx1"/>
                  </a:solidFill>
                  <a:latin typeface="Microsoft YaHei" panose="020B0503020204020204" pitchFamily="34" charset="-122"/>
                  <a:ea typeface="Microsoft YaHei" panose="020B0503020204020204" pitchFamily="34" charset="-122"/>
                </a:rPr>
                <a:t>)</a:t>
              </a:r>
              <a:endParaRPr kumimoji="1" lang="zh-CN" altLang="en-US" sz="2000" b="1" dirty="0">
                <a:solidFill>
                  <a:schemeClr val="tx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8E77B380-95F0-7B53-58B2-9BCE72D81338}"/>
                </a:ext>
              </a:extLst>
            </p:cNvPr>
            <p:cNvSpPr txBox="1"/>
            <p:nvPr/>
          </p:nvSpPr>
          <p:spPr>
            <a:xfrm>
              <a:off x="1896647" y="3594369"/>
              <a:ext cx="2797898" cy="1089594"/>
            </a:xfrm>
            <a:prstGeom prst="rect">
              <a:avLst/>
            </a:prstGeom>
            <a:noFill/>
          </p:spPr>
          <p:txBody>
            <a:bodyPr wrap="square" lIns="91440" tIns="45720" rIns="91440" bIns="45720" rtlCol="0" anchor="t">
              <a:spAutoFit/>
            </a:bodyPr>
            <a:lstStyle/>
            <a:p>
              <a:pPr marL="285750" indent="-285750">
                <a:lnSpc>
                  <a:spcPct val="110000"/>
                </a:lnSpc>
                <a:buFont typeface="Arial" panose="020B0604020202020204" pitchFamily="34" charset="0"/>
                <a:buChar char="•"/>
              </a:pPr>
              <a:r>
                <a:rPr kumimoji="1" lang="en-US" sz="2000" dirty="0" err="1">
                  <a:ea typeface="Microsoft YaHei" panose="020B0503020204020204" pitchFamily="34" charset="-122"/>
                  <a:cs typeface="+mn-lt"/>
                </a:rPr>
                <a:t>如何使用</a:t>
              </a:r>
              <a:endParaRPr kumimoji="1" lang="en-US" sz="2000" dirty="0">
                <a:ea typeface="Microsoft YaHei" panose="020B0503020204020204" pitchFamily="34" charset="-122"/>
                <a:cs typeface="+mn-lt"/>
              </a:endParaRPr>
            </a:p>
            <a:p>
              <a:pPr marL="285750" indent="-285750">
                <a:lnSpc>
                  <a:spcPct val="110000"/>
                </a:lnSpc>
                <a:buFont typeface="Arial" panose="020B0604020202020204" pitchFamily="34" charset="0"/>
                <a:buChar char="•"/>
              </a:pPr>
              <a:r>
                <a:rPr kumimoji="1" lang="en-US" sz="2000" dirty="0" err="1">
                  <a:ea typeface="Microsoft YaHei" panose="020B0503020204020204" pitchFamily="34" charset="-122"/>
                  <a:cs typeface="+mn-lt"/>
                </a:rPr>
                <a:t>验证流程</a:t>
              </a:r>
              <a:endParaRPr kumimoji="1" lang="en-US" sz="2000" dirty="0">
                <a:ea typeface="Microsoft YaHei" panose="020B0503020204020204" pitchFamily="34" charset="-122"/>
                <a:cs typeface="+mn-lt"/>
              </a:endParaRPr>
            </a:p>
            <a:p>
              <a:pPr marL="285750" indent="-285750">
                <a:lnSpc>
                  <a:spcPct val="110000"/>
                </a:lnSpc>
                <a:buFont typeface="Arial" panose="020B0604020202020204" pitchFamily="34" charset="0"/>
                <a:buChar char="•"/>
              </a:pPr>
              <a:r>
                <a:rPr kumimoji="1" lang="en-US" sz="2000" dirty="0" err="1">
                  <a:solidFill>
                    <a:srgbClr val="008598"/>
                  </a:solidFill>
                  <a:ea typeface="Microsoft YaHei" panose="020B0503020204020204" pitchFamily="34" charset="-122"/>
                  <a:cs typeface="+mn-lt"/>
                </a:rPr>
                <a:t>示例</a:t>
              </a:r>
              <a:r>
                <a:rPr kumimoji="1" lang="en-US" sz="2000" dirty="0">
                  <a:solidFill>
                    <a:srgbClr val="008598"/>
                  </a:solidFill>
                  <a:ea typeface="Microsoft YaHei" panose="020B0503020204020204" pitchFamily="34" charset="-122"/>
                  <a:cs typeface="+mn-lt"/>
                </a:rPr>
                <a:t>: Adder</a:t>
              </a:r>
            </a:p>
          </p:txBody>
        </p:sp>
      </p:grpSp>
      <p:grpSp>
        <p:nvGrpSpPr>
          <p:cNvPr id="14" name="组合 13">
            <a:extLst>
              <a:ext uri="{FF2B5EF4-FFF2-40B4-BE49-F238E27FC236}">
                <a16:creationId xmlns:a16="http://schemas.microsoft.com/office/drawing/2014/main" id="{77E2AF1F-D606-D8D8-3EB1-1D2A631BED98}"/>
              </a:ext>
            </a:extLst>
          </p:cNvPr>
          <p:cNvGrpSpPr/>
          <p:nvPr/>
        </p:nvGrpSpPr>
        <p:grpSpPr>
          <a:xfrm>
            <a:off x="4357569" y="4105398"/>
            <a:ext cx="2809494" cy="2250952"/>
            <a:chOff x="4278845" y="3561595"/>
            <a:chExt cx="2809494" cy="2250952"/>
          </a:xfrm>
        </p:grpSpPr>
        <p:sp>
          <p:nvSpPr>
            <p:cNvPr id="9" name="圆角矩形 10">
              <a:extLst>
                <a:ext uri="{FF2B5EF4-FFF2-40B4-BE49-F238E27FC236}">
                  <a16:creationId xmlns:a16="http://schemas.microsoft.com/office/drawing/2014/main" id="{AB2BD445-271F-7B9D-CC37-5EC80A22B63A}"/>
                </a:ext>
              </a:extLst>
            </p:cNvPr>
            <p:cNvSpPr/>
            <p:nvPr/>
          </p:nvSpPr>
          <p:spPr>
            <a:xfrm>
              <a:off x="4278845" y="3561595"/>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kumimoji="1" lang="en-US" altLang="zh-CN" sz="2000" b="1" dirty="0">
                  <a:solidFill>
                    <a:schemeClr val="tx1"/>
                  </a:solidFill>
                  <a:latin typeface="Microsoft YaHei" panose="020B0503020204020204" pitchFamily="34" charset="-122"/>
                  <a:ea typeface="Microsoft YaHei" panose="020B0503020204020204" pitchFamily="34" charset="-122"/>
                </a:rPr>
                <a:t>Toffee (</a:t>
              </a:r>
              <a:r>
                <a:rPr kumimoji="1" lang="zh-CN" altLang="en-US" sz="2000" b="1" dirty="0">
                  <a:solidFill>
                    <a:schemeClr val="tx1"/>
                  </a:solidFill>
                  <a:latin typeface="Microsoft YaHei" panose="020B0503020204020204" pitchFamily="34" charset="-122"/>
                  <a:ea typeface="Microsoft YaHei" panose="020B0503020204020204" pitchFamily="34" charset="-122"/>
                </a:rPr>
                <a:t>验证框架</a:t>
              </a:r>
              <a:r>
                <a:rPr kumimoji="1" lang="en-US" altLang="zh-CN" sz="2000" b="1" dirty="0">
                  <a:solidFill>
                    <a:schemeClr val="tx1"/>
                  </a:solidFill>
                  <a:latin typeface="Microsoft YaHei" panose="020B0503020204020204" pitchFamily="34" charset="-122"/>
                  <a:ea typeface="Microsoft YaHei" panose="020B0503020204020204" pitchFamily="34" charset="-122"/>
                </a:rPr>
                <a:t>)</a:t>
              </a:r>
              <a:endParaRPr lang="en-US" altLang="zh-CN" sz="2000" b="1" dirty="0">
                <a:solidFill>
                  <a:schemeClr val="tx1"/>
                </a:solidFill>
                <a:latin typeface="Microsoft YaHei" panose="020B0503020204020204" pitchFamily="34" charset="-122"/>
                <a:ea typeface="Microsoft YaHei" panose="020B0503020204020204" pitchFamily="34" charset="-122"/>
                <a:cs typeface="Calibri"/>
              </a:endParaRPr>
            </a:p>
          </p:txBody>
        </p:sp>
        <p:sp>
          <p:nvSpPr>
            <p:cNvPr id="10" name="文本框 9">
              <a:extLst>
                <a:ext uri="{FF2B5EF4-FFF2-40B4-BE49-F238E27FC236}">
                  <a16:creationId xmlns:a16="http://schemas.microsoft.com/office/drawing/2014/main" id="{FDABC909-C65A-0661-0995-B49974A051AD}"/>
                </a:ext>
              </a:extLst>
            </p:cNvPr>
            <p:cNvSpPr txBox="1"/>
            <p:nvPr/>
          </p:nvSpPr>
          <p:spPr>
            <a:xfrm>
              <a:off x="4290441" y="4115069"/>
              <a:ext cx="2797898" cy="1428148"/>
            </a:xfrm>
            <a:prstGeom prst="rect">
              <a:avLst/>
            </a:prstGeom>
            <a:noFill/>
          </p:spPr>
          <p:txBody>
            <a:bodyPr wrap="square" lIns="91440" tIns="45720" rIns="91440" bIns="45720" rtlCol="0" anchor="t">
              <a:spAutoFit/>
            </a:bodyPr>
            <a:lstStyle/>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信号打包</a:t>
              </a:r>
              <a:endParaRPr kumimoji="1" lang="en-US" altLang="zh-CN" sz="2000" dirty="0">
                <a:ea typeface="Microsoft YaHei" panose="020B0503020204020204" pitchFamily="34" charset="-122"/>
              </a:endParaRPr>
            </a:p>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覆盖率收集</a:t>
              </a:r>
              <a:endParaRPr kumimoji="1" lang="en-US" altLang="zh-CN" sz="2000" dirty="0">
                <a:ea typeface="Microsoft YaHei" panose="020B0503020204020204" pitchFamily="34" charset="-122"/>
              </a:endParaRPr>
            </a:p>
            <a:p>
              <a:pPr marL="285750" indent="-285750">
                <a:lnSpc>
                  <a:spcPct val="110000"/>
                </a:lnSpc>
                <a:buFont typeface="Arial" panose="020B0604020202020204" pitchFamily="34" charset="0"/>
                <a:buChar char="•"/>
              </a:pPr>
              <a:r>
                <a:rPr lang="en-US" sz="2000" dirty="0" err="1">
                  <a:ea typeface="Microsoft YaHei" panose="020B0503020204020204" pitchFamily="34" charset="-122"/>
                  <a:cs typeface="+mn-lt"/>
                </a:rPr>
                <a:t>异步支持</a:t>
              </a:r>
              <a:endParaRPr lang="en-US" sz="2000" dirty="0">
                <a:ea typeface="Microsoft YaHei" panose="020B0503020204020204" pitchFamily="34" charset="-122"/>
                <a:cs typeface="+mn-lt"/>
              </a:endParaRPr>
            </a:p>
            <a:p>
              <a:pPr marL="285750" indent="-285750">
                <a:lnSpc>
                  <a:spcPct val="110000"/>
                </a:lnSpc>
                <a:buFont typeface="Arial" panose="020B0604020202020204" pitchFamily="34" charset="0"/>
                <a:buChar char="•"/>
              </a:pPr>
              <a:r>
                <a:rPr kumimoji="1" lang="zh-CN" altLang="en-US" sz="2000" dirty="0">
                  <a:solidFill>
                    <a:srgbClr val="008598"/>
                  </a:solidFill>
                  <a:ea typeface="Microsoft YaHei" panose="020B0503020204020204" pitchFamily="34" charset="-122"/>
                  <a:cs typeface="+mn-lt"/>
                </a:rPr>
                <a:t>示例：</a:t>
              </a:r>
              <a:r>
                <a:rPr kumimoji="1" lang="en-US" altLang="zh-CN" sz="2000" dirty="0">
                  <a:solidFill>
                    <a:srgbClr val="008598"/>
                  </a:solidFill>
                  <a:ea typeface="Microsoft YaHei" panose="020B0503020204020204" pitchFamily="34" charset="-122"/>
                  <a:cs typeface="+mn-lt"/>
                </a:rPr>
                <a:t>Cache</a:t>
              </a:r>
              <a:endParaRPr kumimoji="1" lang="en-US" altLang="zh-CN" sz="2000" dirty="0">
                <a:solidFill>
                  <a:srgbClr val="008598"/>
                </a:solidFill>
                <a:ea typeface="Microsoft YaHei" panose="020B0503020204020204" pitchFamily="34" charset="-122"/>
              </a:endParaRPr>
            </a:p>
          </p:txBody>
        </p:sp>
      </p:grpSp>
      <p:grpSp>
        <p:nvGrpSpPr>
          <p:cNvPr id="18" name="组合 17">
            <a:extLst>
              <a:ext uri="{FF2B5EF4-FFF2-40B4-BE49-F238E27FC236}">
                <a16:creationId xmlns:a16="http://schemas.microsoft.com/office/drawing/2014/main" id="{20ACF917-B986-B4D9-6A3E-BEBAE9663368}"/>
              </a:ext>
            </a:extLst>
          </p:cNvPr>
          <p:cNvGrpSpPr/>
          <p:nvPr/>
        </p:nvGrpSpPr>
        <p:grpSpPr>
          <a:xfrm>
            <a:off x="7622208" y="4071351"/>
            <a:ext cx="2797898" cy="2250952"/>
            <a:chOff x="7543484" y="3527548"/>
            <a:chExt cx="2797898" cy="2250952"/>
          </a:xfrm>
        </p:grpSpPr>
        <p:sp>
          <p:nvSpPr>
            <p:cNvPr id="8" name="文本框 7">
              <a:extLst>
                <a:ext uri="{FF2B5EF4-FFF2-40B4-BE49-F238E27FC236}">
                  <a16:creationId xmlns:a16="http://schemas.microsoft.com/office/drawing/2014/main" id="{791955C7-34A7-C903-FCFB-8B5CC113BEA2}"/>
                </a:ext>
              </a:extLst>
            </p:cNvPr>
            <p:cNvSpPr txBox="1"/>
            <p:nvPr/>
          </p:nvSpPr>
          <p:spPr>
            <a:xfrm>
              <a:off x="7543484" y="4115069"/>
              <a:ext cx="2797898" cy="1089594"/>
            </a:xfrm>
            <a:prstGeom prst="rect">
              <a:avLst/>
            </a:prstGeom>
            <a:noFill/>
          </p:spPr>
          <p:txBody>
            <a:bodyPr wrap="square" lIns="91440" tIns="45720" rIns="91440" bIns="45720" rtlCol="0" anchor="t">
              <a:spAutoFit/>
            </a:bodyPr>
            <a:lstStyle/>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像 </a:t>
              </a:r>
              <a:r>
                <a:rPr kumimoji="1" lang="en-US" altLang="zh-CN" sz="2000" dirty="0">
                  <a:ea typeface="Microsoft YaHei" panose="020B0503020204020204" pitchFamily="34" charset="-122"/>
                </a:rPr>
                <a:t>GDB</a:t>
              </a:r>
              <a:r>
                <a:rPr kumimoji="1" lang="zh-CN" altLang="en-US" sz="2000" dirty="0">
                  <a:ea typeface="Microsoft YaHei" panose="020B0503020204020204" pitchFamily="34" charset="-122"/>
                </a:rPr>
                <a:t> 一样调试 </a:t>
              </a:r>
              <a:r>
                <a:rPr kumimoji="1" lang="en-US" altLang="zh-CN" sz="2000" dirty="0">
                  <a:ea typeface="Microsoft YaHei" panose="020B0503020204020204" pitchFamily="34" charset="-122"/>
                </a:rPr>
                <a:t>RTL</a:t>
              </a:r>
            </a:p>
            <a:p>
              <a:pPr marL="285750" indent="-285750">
                <a:lnSpc>
                  <a:spcPct val="110000"/>
                </a:lnSpc>
                <a:buFont typeface="Arial" panose="020B0604020202020204" pitchFamily="34" charset="0"/>
                <a:buChar char="•"/>
              </a:pPr>
              <a:r>
                <a:rPr kumimoji="1" lang="zh-CN" altLang="en-US" sz="2000" dirty="0">
                  <a:ea typeface="Microsoft YaHei" panose="020B0503020204020204" pitchFamily="34" charset="-122"/>
                </a:rPr>
                <a:t>交互式调试</a:t>
              </a:r>
              <a:endParaRPr kumimoji="1" lang="en-US" altLang="zh-CN" sz="2000" dirty="0">
                <a:ea typeface="Microsoft YaHei" panose="020B0503020204020204" pitchFamily="34" charset="-122"/>
              </a:endParaRPr>
            </a:p>
            <a:p>
              <a:pPr marL="285750" indent="-285750">
                <a:lnSpc>
                  <a:spcPct val="110000"/>
                </a:lnSpc>
                <a:buFont typeface="Arial" panose="020B0604020202020204" pitchFamily="34" charset="0"/>
                <a:buChar char="•"/>
              </a:pPr>
              <a:r>
                <a:rPr kumimoji="1" lang="zh-CN" altLang="en-US" sz="2000" dirty="0">
                  <a:solidFill>
                    <a:srgbClr val="008598"/>
                  </a:solidFill>
                  <a:ea typeface="Microsoft YaHei" panose="020B0503020204020204" pitchFamily="34" charset="-122"/>
                </a:rPr>
                <a:t>示例：</a:t>
              </a:r>
              <a:r>
                <a:rPr kumimoji="1" lang="en-US" altLang="zh-CN" sz="2000" dirty="0" err="1">
                  <a:solidFill>
                    <a:srgbClr val="008598"/>
                  </a:solidFill>
                  <a:ea typeface="Microsoft YaHei" panose="020B0503020204020204" pitchFamily="34" charset="-122"/>
                </a:rPr>
                <a:t>XiangShan</a:t>
              </a:r>
              <a:endParaRPr kumimoji="1" lang="en-US" altLang="zh-CN" sz="2000" dirty="0">
                <a:solidFill>
                  <a:srgbClr val="008598"/>
                </a:solidFill>
                <a:ea typeface="Microsoft YaHei" panose="020B0503020204020204" pitchFamily="34" charset="-122"/>
              </a:endParaRPr>
            </a:p>
          </p:txBody>
        </p:sp>
        <p:sp>
          <p:nvSpPr>
            <p:cNvPr id="15" name="圆角矩形 11">
              <a:extLst>
                <a:ext uri="{FF2B5EF4-FFF2-40B4-BE49-F238E27FC236}">
                  <a16:creationId xmlns:a16="http://schemas.microsoft.com/office/drawing/2014/main" id="{F3F2DA33-85F2-87A5-4A49-07E928AC023A}"/>
                </a:ext>
              </a:extLst>
            </p:cNvPr>
            <p:cNvSpPr/>
            <p:nvPr/>
          </p:nvSpPr>
          <p:spPr>
            <a:xfrm>
              <a:off x="7543484" y="3527548"/>
              <a:ext cx="2797898" cy="2250952"/>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ltLang="zh-CN" sz="2000" b="1" dirty="0" err="1">
                  <a:solidFill>
                    <a:schemeClr val="tx1"/>
                  </a:solidFill>
                  <a:ea typeface="宋体"/>
                  <a:cs typeface="Calibri"/>
                </a:rPr>
                <a:t>XSPdb</a:t>
              </a:r>
              <a:r>
                <a:rPr lang="en-US" altLang="zh-CN" sz="2000" b="1" dirty="0">
                  <a:solidFill>
                    <a:schemeClr val="tx1"/>
                  </a:solidFill>
                  <a:ea typeface="宋体"/>
                  <a:cs typeface="Calibri"/>
                </a:rPr>
                <a:t> (CPU </a:t>
              </a:r>
              <a:r>
                <a:rPr lang="zh-CN" altLang="en-US" sz="2000" b="1" dirty="0">
                  <a:solidFill>
                    <a:schemeClr val="tx1"/>
                  </a:solidFill>
                  <a:latin typeface="Microsoft YaHei" panose="020B0503020204020204" pitchFamily="34" charset="-122"/>
                  <a:ea typeface="Microsoft YaHei" panose="020B0503020204020204" pitchFamily="34" charset="-122"/>
                  <a:cs typeface="Calibri"/>
                </a:rPr>
                <a:t>调试器</a:t>
              </a:r>
              <a:r>
                <a:rPr lang="en-US" altLang="zh-CN" sz="2000" b="1" dirty="0">
                  <a:solidFill>
                    <a:schemeClr val="tx1"/>
                  </a:solidFill>
                  <a:ea typeface="宋体"/>
                  <a:cs typeface="Calibri"/>
                </a:rPr>
                <a:t>)</a:t>
              </a:r>
            </a:p>
          </p:txBody>
        </p:sp>
      </p:grpSp>
      <p:pic>
        <p:nvPicPr>
          <p:cNvPr id="2" name="图片 1">
            <a:extLst>
              <a:ext uri="{FF2B5EF4-FFF2-40B4-BE49-F238E27FC236}">
                <a16:creationId xmlns:a16="http://schemas.microsoft.com/office/drawing/2014/main" id="{31A2F24C-BB49-65E5-5772-33A2074BEDDB}"/>
              </a:ext>
            </a:extLst>
          </p:cNvPr>
          <p:cNvPicPr>
            <a:picLocks noChangeAspect="1"/>
          </p:cNvPicPr>
          <p:nvPr/>
        </p:nvPicPr>
        <p:blipFill>
          <a:blip r:embed="rId6"/>
          <a:stretch>
            <a:fillRect/>
          </a:stretch>
        </p:blipFill>
        <p:spPr>
          <a:xfrm>
            <a:off x="8610600" y="1970045"/>
            <a:ext cx="1939145" cy="1939145"/>
          </a:xfrm>
          <a:prstGeom prst="rect">
            <a:avLst/>
          </a:prstGeom>
        </p:spPr>
      </p:pic>
    </p:spTree>
    <p:custDataLst>
      <p:tags r:id="rId1"/>
    </p:custDataLst>
    <p:extLst>
      <p:ext uri="{BB962C8B-B14F-4D97-AF65-F5344CB8AC3E}">
        <p14:creationId xmlns:p14="http://schemas.microsoft.com/office/powerpoint/2010/main" val="3123200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14624-4D95-9E73-E6B0-9D23626FFD1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F50D2A38-ABB7-8F6D-8CBD-86B77BF0CC24}"/>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在开始之前，先需要下载必要的软件包</a:t>
            </a:r>
          </a:p>
        </p:txBody>
      </p:sp>
      <p:cxnSp>
        <p:nvCxnSpPr>
          <p:cNvPr id="3" name="直接连接符 2">
            <a:extLst>
              <a:ext uri="{FF2B5EF4-FFF2-40B4-BE49-F238E27FC236}">
                <a16:creationId xmlns:a16="http://schemas.microsoft.com/office/drawing/2014/main" id="{6761306B-DBDF-9CB8-B1C5-A4CE8C3F53F9}"/>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E4BBE377-9977-506C-6408-3B3B03E94141}"/>
              </a:ext>
            </a:extLst>
          </p:cNvPr>
          <p:cNvSpPr>
            <a:spLocks noGrp="1"/>
          </p:cNvSpPr>
          <p:nvPr>
            <p:ph type="sldNum" sz="quarter" idx="12"/>
          </p:nvPr>
        </p:nvSpPr>
        <p:spPr/>
        <p:txBody>
          <a:bodyPr/>
          <a:lstStyle/>
          <a:p>
            <a:fld id="{49AE70B2-8BF9-45C0-BB95-33D1B9D3A854}" type="slidenum">
              <a:rPr lang="zh-CN" altLang="en-US" smtClean="0"/>
              <a:t>26</a:t>
            </a:fld>
            <a:endParaRPr lang="zh-CN" altLang="en-US"/>
          </a:p>
        </p:txBody>
      </p:sp>
      <p:sp>
        <p:nvSpPr>
          <p:cNvPr id="4" name="内容占位符 3">
            <a:extLst>
              <a:ext uri="{FF2B5EF4-FFF2-40B4-BE49-F238E27FC236}">
                <a16:creationId xmlns:a16="http://schemas.microsoft.com/office/drawing/2014/main" id="{9F7684C3-6089-7B05-22E7-28AF4B2BF788}"/>
              </a:ext>
            </a:extLst>
          </p:cNvPr>
          <p:cNvSpPr>
            <a:spLocks noGrp="1"/>
          </p:cNvSpPr>
          <p:nvPr>
            <p:ph idx="1"/>
          </p:nvPr>
        </p:nvSpPr>
        <p:spPr>
          <a:xfrm>
            <a:off x="476252" y="2973386"/>
            <a:ext cx="5397498" cy="1539875"/>
          </a:xfrm>
          <a:ln w="28575">
            <a:solidFill>
              <a:schemeClr val="accent2"/>
            </a:solidFill>
          </a:ln>
        </p:spPr>
        <p:txBody>
          <a:bodyPr tIns="72000">
            <a:normAutofit/>
          </a:bodyPr>
          <a:lstStyle/>
          <a:p>
            <a:pPr marL="0" indent="0" algn="ctr">
              <a:buNone/>
            </a:pPr>
            <a:r>
              <a:rPr lang="zh-CN" altLang="en-US"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远程服务器</a:t>
            </a:r>
            <a:endParaRPr lang="en-US" altLang="zh-CN" sz="2000"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cs typeface="Cascadia Code" panose="020B0609020000020004" pitchFamily="49" charset="0"/>
              </a:rPr>
              <a:t>从</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zh-CN" altLang="en-US"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rPr>
              <a:t>拉取镜像</a:t>
            </a:r>
            <a:endParaRPr kumimoji="0" lang="en-US" altLang="zh-CN"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endParaRPr>
          </a:p>
          <a:p>
            <a:pPr marL="0" indent="0">
              <a:buNone/>
            </a:pPr>
            <a:r>
              <a:rPr lang="zh-CN" altLang="en-US" sz="2200" dirty="0">
                <a:latin typeface="+mj-lt"/>
                <a:cs typeface="Cascadia Code" panose="020B0609020000020004" pitchFamily="49" charset="0"/>
              </a:rPr>
              <a:t>需要稍等一会儿，等待完成</a:t>
            </a:r>
          </a:p>
        </p:txBody>
      </p:sp>
      <p:sp>
        <p:nvSpPr>
          <p:cNvPr id="6" name="内容占位符 3">
            <a:extLst>
              <a:ext uri="{FF2B5EF4-FFF2-40B4-BE49-F238E27FC236}">
                <a16:creationId xmlns:a16="http://schemas.microsoft.com/office/drawing/2014/main" id="{9433E7BB-3088-0C00-7E9B-1FF5F02A03F5}"/>
              </a:ext>
            </a:extLst>
          </p:cNvPr>
          <p:cNvSpPr txBox="1">
            <a:spLocks/>
          </p:cNvSpPr>
          <p:nvPr/>
        </p:nvSpPr>
        <p:spPr>
          <a:xfrm>
            <a:off x="6096000" y="1204918"/>
            <a:ext cx="5969004" cy="3308344"/>
          </a:xfrm>
          <a:prstGeom prst="rect">
            <a:avLst/>
          </a:prstGeom>
          <a:ln w="28575">
            <a:solidFill>
              <a:schemeClr val="accent2"/>
            </a:solidFill>
          </a:ln>
        </p:spPr>
        <p:txBody>
          <a:bodyPr vert="horz" lIns="91440" tIns="7200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本地笔记本</a:t>
            </a:r>
            <a:endParaRPr lang="en-US" altLang="zh-CN" sz="2000"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lang="zh-CN" altLang="en-US" sz="2400" b="1" dirty="0">
                <a:solidFill>
                  <a:srgbClr val="000000">
                    <a:lumMod val="75000"/>
                    <a:lumOff val="25000"/>
                  </a:srgbClr>
                </a:solidFill>
                <a:latin typeface="Microsoft YaHei" panose="020B0503020204020204" pitchFamily="34" charset="-122"/>
                <a:ea typeface="Microsoft YaHei" panose="020B0503020204020204" pitchFamily="34" charset="-122"/>
                <a:cs typeface="Cascadia Code" panose="020B0609020000020004" pitchFamily="49" charset="0"/>
              </a:rPr>
              <a:t>连接我们提供的 </a:t>
            </a:r>
            <a:r>
              <a:rPr lang="en-US" altLang="zh-CN" sz="2400" b="1"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密码</a:t>
            </a: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unitychip2025</a:t>
            </a:r>
          </a:p>
          <a:p>
            <a:pPr marL="514350" indent="-514350">
              <a:buFont typeface="+mj-lt"/>
              <a:buAutoNum type="arabicPeriod"/>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下载并加载镜像</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a:t>
            </a:r>
            <a:r>
              <a:rPr lang="en-US" altLang="zh-CN" dirty="0">
                <a:solidFill>
                  <a:srgbClr val="000000">
                    <a:lumMod val="75000"/>
                    <a:lumOff val="25000"/>
                  </a:srgbClr>
                </a:solidFill>
                <a:cs typeface="Cascadia Code" panose="020B0609020000020004" pitchFamily="49" charset="0"/>
              </a:rPr>
              <a:t>://192.168.43.8:8080</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sudo</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E75366A9-5B14-2D44-20BE-6A3FF4B09807}"/>
              </a:ext>
            </a:extLst>
          </p:cNvPr>
          <p:cNvSpPr txBox="1">
            <a:spLocks/>
          </p:cNvSpPr>
          <p:nvPr/>
        </p:nvSpPr>
        <p:spPr>
          <a:xfrm>
            <a:off x="476252" y="4676770"/>
            <a:ext cx="11588752" cy="1901827"/>
          </a:xfrm>
          <a:prstGeom prst="rect">
            <a:avLst/>
          </a:prstGeom>
          <a:ln w="28575">
            <a:solidFill>
              <a:schemeClr val="accent2"/>
            </a:solidFill>
          </a:ln>
        </p:spPr>
        <p:txBody>
          <a:bodyPr vert="horz" lIns="91440" tIns="7200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如何运行容器</a:t>
            </a:r>
            <a:endParaRPr lang="en-US" altLang="zh-CN"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A3058FBC-1523-3DDC-2E4B-A0A58309BBAE}"/>
              </a:ext>
            </a:extLst>
          </p:cNvPr>
          <p:cNvSpPr txBox="1">
            <a:spLocks/>
          </p:cNvSpPr>
          <p:nvPr/>
        </p:nvSpPr>
        <p:spPr>
          <a:xfrm>
            <a:off x="476251" y="1204917"/>
            <a:ext cx="5397498" cy="1604961"/>
          </a:xfrm>
          <a:prstGeom prst="rect">
            <a:avLst/>
          </a:prstGeom>
          <a:ln w="28575">
            <a:solidFill>
              <a:schemeClr val="accent2"/>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endParaRPr lang="zh-CN" altLang="en-US" sz="2400" b="1" dirty="0">
              <a:solidFill>
                <a:schemeClr val="tx1"/>
              </a:solidFill>
              <a:latin typeface="Cascadia Code NF" panose="020B0609020000020004" pitchFamily="49" charset="0"/>
              <a:cs typeface="Cascadia Code NF" panose="020B0609020000020004" pitchFamily="49" charset="0"/>
            </a:endParaRPr>
          </a:p>
        </p:txBody>
      </p:sp>
    </p:spTree>
    <p:custDataLst>
      <p:tags r:id="rId1"/>
    </p:custDataLst>
    <p:extLst>
      <p:ext uri="{BB962C8B-B14F-4D97-AF65-F5344CB8AC3E}">
        <p14:creationId xmlns:p14="http://schemas.microsoft.com/office/powerpoint/2010/main" val="1495009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26D2C-5137-4A08-C8CC-BF11E97F580F}"/>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625B0CD6-1319-6B70-D035-961CB227F337}"/>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ea typeface="微软雅黑"/>
              </a:rPr>
              <a:t>开始之前</a:t>
            </a:r>
            <a:endParaRPr lang="zh-CN" altLang="en-US" sz="3600" dirty="0">
              <a:solidFill>
                <a:schemeClr val="tx1"/>
              </a:solidFill>
              <a:latin typeface="+mj-lt"/>
            </a:endParaRPr>
          </a:p>
        </p:txBody>
      </p:sp>
      <p:cxnSp>
        <p:nvCxnSpPr>
          <p:cNvPr id="3" name="直接连接符 2">
            <a:extLst>
              <a:ext uri="{FF2B5EF4-FFF2-40B4-BE49-F238E27FC236}">
                <a16:creationId xmlns:a16="http://schemas.microsoft.com/office/drawing/2014/main" id="{6655D812-A7C1-E22D-AB52-219EA71B770D}"/>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72F22E8-CEE5-1396-118C-82A42F02FE29}"/>
              </a:ext>
            </a:extLst>
          </p:cNvPr>
          <p:cNvSpPr>
            <a:spLocks noGrp="1"/>
          </p:cNvSpPr>
          <p:nvPr>
            <p:ph type="sldNum" sz="quarter" idx="12"/>
          </p:nvPr>
        </p:nvSpPr>
        <p:spPr/>
        <p:txBody>
          <a:bodyPr/>
          <a:lstStyle/>
          <a:p>
            <a:fld id="{49AE70B2-8BF9-45C0-BB95-33D1B9D3A854}" type="slidenum">
              <a:rPr lang="zh-CN" altLang="en-US" smtClean="0"/>
              <a:t>27</a:t>
            </a:fld>
            <a:endParaRPr lang="zh-CN" altLang="en-US"/>
          </a:p>
        </p:txBody>
      </p:sp>
      <p:sp>
        <p:nvSpPr>
          <p:cNvPr id="4" name="矩形 3">
            <a:extLst>
              <a:ext uri="{FF2B5EF4-FFF2-40B4-BE49-F238E27FC236}">
                <a16:creationId xmlns:a16="http://schemas.microsoft.com/office/drawing/2014/main" id="{F5E90768-8D3A-59C1-D427-9E3FBA582627}"/>
              </a:ext>
            </a:extLst>
          </p:cNvPr>
          <p:cNvSpPr/>
          <p:nvPr/>
        </p:nvSpPr>
        <p:spPr>
          <a:xfrm>
            <a:off x="656556" y="1925207"/>
            <a:ext cx="11159391" cy="4340581"/>
          </a:xfrm>
          <a:prstGeom prst="rect">
            <a:avLst/>
          </a:prstGeom>
          <a:solidFill>
            <a:schemeClr val="bg1">
              <a:lumMod val="95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ea typeface="宋体"/>
              <a:cs typeface="Calibri"/>
            </a:endParaRPr>
          </a:p>
        </p:txBody>
      </p:sp>
      <p:sp>
        <p:nvSpPr>
          <p:cNvPr id="11" name="内容占位符 10">
            <a:extLst>
              <a:ext uri="{FF2B5EF4-FFF2-40B4-BE49-F238E27FC236}">
                <a16:creationId xmlns:a16="http://schemas.microsoft.com/office/drawing/2014/main" id="{FAC6879C-EDB5-605A-8A6A-0575BBFBFF41}"/>
              </a:ext>
            </a:extLst>
          </p:cNvPr>
          <p:cNvSpPr>
            <a:spLocks noGrp="1"/>
          </p:cNvSpPr>
          <p:nvPr>
            <p:ph idx="1"/>
          </p:nvPr>
        </p:nvSpPr>
        <p:spPr>
          <a:xfrm>
            <a:off x="657860" y="1925207"/>
            <a:ext cx="11489266" cy="4431143"/>
          </a:xfrm>
        </p:spPr>
        <p:txBody>
          <a:bodyPr vert="horz" lIns="91440" tIns="45720" rIns="91440" bIns="45720" rtlCol="0" anchor="t">
            <a:normAutofit/>
          </a:bodyPr>
          <a:lstStyle/>
          <a:p>
            <a:pPr marL="0" indent="0">
              <a:lnSpc>
                <a:spcPct val="150000"/>
              </a:lnSpc>
              <a:spcBef>
                <a:spcPts val="0"/>
              </a:spcBef>
              <a:buNone/>
            </a:pPr>
            <a:r>
              <a:rPr lang="en-US" b="1" dirty="0">
                <a:solidFill>
                  <a:srgbClr val="006600"/>
                </a:solidFill>
                <a:latin typeface="Calibri"/>
                <a:ea typeface="Calibri"/>
                <a:cs typeface="Calibri"/>
              </a:rPr>
              <a:t># </a:t>
            </a:r>
            <a:r>
              <a:rPr lang="zh-CN" altLang="en-US" b="1" dirty="0">
                <a:solidFill>
                  <a:srgbClr val="006600"/>
                </a:solidFill>
                <a:latin typeface="Calibri"/>
                <a:ea typeface="Calibri"/>
                <a:cs typeface="Calibri"/>
              </a:rPr>
              <a:t>进入本地 </a:t>
            </a:r>
            <a:r>
              <a:rPr lang="en-US" altLang="zh-CN" b="1" dirty="0">
                <a:solidFill>
                  <a:srgbClr val="006600"/>
                </a:solidFill>
                <a:latin typeface="Calibri"/>
                <a:ea typeface="Calibri"/>
                <a:cs typeface="Calibri"/>
              </a:rPr>
              <a:t>Shell</a:t>
            </a:r>
            <a:r>
              <a:rPr lang="zh-CN" altLang="en-US" b="1" dirty="0">
                <a:solidFill>
                  <a:srgbClr val="006600"/>
                </a:solidFill>
                <a:latin typeface="Calibri"/>
                <a:ea typeface="Calibri"/>
                <a:cs typeface="Calibri"/>
              </a:rPr>
              <a:t> 环境</a:t>
            </a:r>
            <a:endParaRPr lang="en-US" altLang="zh-CN" b="1" dirty="0">
              <a:solidFill>
                <a:srgbClr val="006600"/>
              </a:solidFill>
              <a:latin typeface="Calibri"/>
              <a:ea typeface="Calibri"/>
              <a:cs typeface="Calibri"/>
            </a:endParaRPr>
          </a:p>
          <a:p>
            <a:pPr marL="0" indent="0">
              <a:lnSpc>
                <a:spcPct val="150000"/>
              </a:lnSpc>
              <a:spcBef>
                <a:spcPts val="0"/>
              </a:spcBef>
              <a:buNone/>
            </a:pPr>
            <a:r>
              <a:rPr lang="en-US" altLang="zh-CN" sz="2400" b="1" dirty="0">
                <a:solidFill>
                  <a:schemeClr val="tx1"/>
                </a:solidFill>
                <a:latin typeface="Consolas" panose="020B0609020204030204" pitchFamily="49" charset="0"/>
                <a:ea typeface="宋体"/>
                <a:cs typeface="Calibri"/>
              </a:rPr>
              <a:t>$</a:t>
            </a:r>
            <a:r>
              <a:rPr lang="zh-CN" altLang="en-US" sz="2400" b="1" dirty="0">
                <a:solidFill>
                  <a:schemeClr val="tx1"/>
                </a:solidFill>
                <a:latin typeface="Consolas" panose="020B0609020204030204" pitchFamily="49" charset="0"/>
                <a:ea typeface="宋体"/>
                <a:cs typeface="Calibri"/>
              </a:rPr>
              <a:t> </a:t>
            </a:r>
            <a:r>
              <a:rPr lang="en-US" altLang="zh-CN" sz="2400" b="1" dirty="0">
                <a:solidFill>
                  <a:schemeClr val="tx1"/>
                </a:solidFill>
                <a:latin typeface="Consolas" panose="020B0609020204030204" pitchFamily="49" charset="0"/>
                <a:ea typeface="宋体"/>
                <a:cs typeface="Calibri"/>
              </a:rPr>
              <a:t>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r>
              <a:rPr lang="en-US" altLang="zh-CN" sz="2400" b="1" dirty="0">
                <a:solidFill>
                  <a:schemeClr val="tx1"/>
                </a:solidFill>
                <a:latin typeface="Consolas" panose="020B0609020204030204" pitchFamily="49" charset="0"/>
                <a:ea typeface="宋体"/>
                <a:cs typeface="Calibri"/>
              </a:rPr>
              <a:t> </a:t>
            </a:r>
          </a:p>
          <a:p>
            <a:pPr marL="0" indent="0">
              <a:lnSpc>
                <a:spcPct val="150000"/>
              </a:lnSpc>
              <a:spcBef>
                <a:spcPts val="0"/>
              </a:spcBef>
              <a:buNone/>
            </a:pPr>
            <a:r>
              <a:rPr lang="en-US" altLang="zh-SG" b="1" dirty="0">
                <a:solidFill>
                  <a:srgbClr val="006600"/>
                </a:solidFill>
                <a:latin typeface="Calibri"/>
                <a:ea typeface="Calibri"/>
                <a:cs typeface="Calibri"/>
              </a:rPr>
              <a:t># </a:t>
            </a:r>
            <a:r>
              <a:rPr lang="en-US" altLang="zh-CN" b="1" dirty="0">
                <a:solidFill>
                  <a:srgbClr val="006600"/>
                </a:solidFill>
                <a:latin typeface="Calibri"/>
                <a:ea typeface="Calibri"/>
                <a:cs typeface="Calibri"/>
              </a:rPr>
              <a:t>SSH</a:t>
            </a:r>
            <a:r>
              <a:rPr lang="zh-CN" altLang="en-US" b="1" dirty="0">
                <a:solidFill>
                  <a:srgbClr val="006600"/>
                </a:solidFill>
                <a:latin typeface="Calibri"/>
                <a:ea typeface="Calibri"/>
                <a:cs typeface="Calibri"/>
              </a:rPr>
              <a:t> 登录远程服务器</a:t>
            </a:r>
            <a:endParaRPr lang="en-US" altLang="zh-CN" b="1" dirty="0">
              <a:solidFill>
                <a:schemeClr val="tx1"/>
              </a:solidFill>
              <a:ea typeface="宋体"/>
              <a:cs typeface="Calibri"/>
            </a:endParaRPr>
          </a:p>
          <a:p>
            <a:pPr marL="0" indent="0">
              <a:buNone/>
            </a:pPr>
            <a:r>
              <a:rPr lang="en-US" sz="2400" b="1" dirty="0">
                <a:solidFill>
                  <a:schemeClr val="bg1">
                    <a:lumMod val="50000"/>
                  </a:schemeClr>
                </a:solidFill>
                <a:latin typeface="Consolas"/>
                <a:ea typeface="宋体"/>
                <a:cs typeface="Calibri"/>
              </a:rPr>
              <a:t>@local$ ssh -L 51202:localhost:51202 &lt;your-server-user&gt;@&lt;your-remote-server-ip&gt;</a:t>
            </a:r>
          </a:p>
          <a:p>
            <a:pPr marL="0" indent="0">
              <a:buNone/>
            </a:pPr>
            <a:r>
              <a:rPr lang="en-US" sz="2400" b="1" dirty="0">
                <a:solidFill>
                  <a:schemeClr val="tx1"/>
                </a:solidFill>
                <a:latin typeface="Consolas"/>
                <a:ea typeface="宋体"/>
                <a:cs typeface="Calibri"/>
              </a:rPr>
              <a:t>@remote$ docker run -</a:t>
            </a:r>
            <a:r>
              <a:rPr lang="en-US" sz="2400" b="1" dirty="0" err="1">
                <a:solidFill>
                  <a:schemeClr val="tx1"/>
                </a:solidFill>
                <a:latin typeface="Consolas"/>
                <a:ea typeface="宋体"/>
                <a:cs typeface="Calibri"/>
              </a:rPr>
              <a:t>itd</a:t>
            </a:r>
            <a:r>
              <a:rPr lang="en-US" sz="2400" b="1" dirty="0">
                <a:solidFill>
                  <a:schemeClr val="tx1"/>
                </a:solidFill>
                <a:latin typeface="Consolas"/>
                <a:ea typeface="宋体"/>
                <a:cs typeface="Calibri"/>
              </a:rPr>
              <a:t> --network host ghcr.io/</a:t>
            </a:r>
            <a:r>
              <a:rPr lang="en-US" sz="2400" b="1" dirty="0" err="1">
                <a:solidFill>
                  <a:schemeClr val="tx1"/>
                </a:solidFill>
                <a:latin typeface="Consolas"/>
                <a:ea typeface="宋体"/>
                <a:cs typeface="Calibri"/>
              </a:rPr>
              <a:t>xs-mlvp</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envfull:latest</a:t>
            </a:r>
            <a:r>
              <a:rPr lang="en-US" sz="2400" b="1" dirty="0">
                <a:solidFill>
                  <a:schemeClr val="tx1"/>
                </a:solidFill>
                <a:latin typeface="Consolas"/>
                <a:ea typeface="宋体"/>
                <a:cs typeface="Calibri"/>
              </a:rPr>
              <a:t> </a:t>
            </a:r>
            <a:r>
              <a:rPr lang="en-US" sz="2400" b="1" dirty="0" err="1">
                <a:solidFill>
                  <a:schemeClr val="tx1"/>
                </a:solidFill>
                <a:latin typeface="Consolas"/>
                <a:ea typeface="宋体"/>
                <a:cs typeface="Calibri"/>
              </a:rPr>
              <a:t>sudo</a:t>
            </a:r>
            <a:r>
              <a:rPr lang="en-US" sz="2400" b="1" dirty="0">
                <a:solidFill>
                  <a:schemeClr val="tx1"/>
                </a:solidFill>
                <a:latin typeface="Consolas"/>
                <a:ea typeface="宋体"/>
                <a:cs typeface="Calibri"/>
              </a:rPr>
              <a:t> /</a:t>
            </a:r>
            <a:r>
              <a:rPr lang="en-US" sz="2400" b="1" dirty="0" err="1">
                <a:solidFill>
                  <a:schemeClr val="tx1"/>
                </a:solidFill>
                <a:latin typeface="Consolas"/>
                <a:ea typeface="宋体"/>
                <a:cs typeface="Calibri"/>
              </a:rPr>
              <a:t>usr</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sbin</a:t>
            </a:r>
            <a:r>
              <a:rPr lang="en-US" sz="2400" b="1" dirty="0">
                <a:solidFill>
                  <a:schemeClr val="tx1"/>
                </a:solidFill>
                <a:latin typeface="Consolas"/>
                <a:ea typeface="宋体"/>
                <a:cs typeface="Calibri"/>
              </a:rPr>
              <a:t>/</a:t>
            </a:r>
            <a:r>
              <a:rPr lang="en-US" sz="2400" b="1" dirty="0" err="1">
                <a:solidFill>
                  <a:schemeClr val="tx1"/>
                </a:solidFill>
                <a:latin typeface="Consolas"/>
                <a:ea typeface="宋体"/>
                <a:cs typeface="Calibri"/>
              </a:rPr>
              <a:t>sshd</a:t>
            </a:r>
            <a:r>
              <a:rPr lang="en-US" sz="2400" b="1" dirty="0">
                <a:solidFill>
                  <a:schemeClr val="tx1"/>
                </a:solidFill>
                <a:latin typeface="Consolas"/>
                <a:ea typeface="宋体"/>
                <a:cs typeface="Calibri"/>
              </a:rPr>
              <a:t> </a:t>
            </a:r>
            <a:r>
              <a:rPr lang="en-US" altLang="zh-CN" sz="2400" b="1" dirty="0">
                <a:solidFill>
                  <a:schemeClr val="tx1"/>
                </a:solidFill>
                <a:latin typeface="Consolas"/>
                <a:ea typeface="宋体"/>
                <a:cs typeface="Calibri"/>
              </a:rPr>
              <a:t>-</a:t>
            </a:r>
            <a:r>
              <a:rPr lang="en-US" sz="2400" b="1" dirty="0">
                <a:solidFill>
                  <a:schemeClr val="tx1"/>
                </a:solidFill>
                <a:latin typeface="Consolas"/>
                <a:ea typeface="宋体"/>
                <a:cs typeface="Calibri"/>
              </a:rPr>
              <a:t>D</a:t>
            </a:r>
          </a:p>
          <a:p>
            <a:pPr marL="0" indent="0">
              <a:buNone/>
            </a:pPr>
            <a:r>
              <a:rPr lang="en-US" sz="2400" b="1" dirty="0">
                <a:solidFill>
                  <a:schemeClr val="tx1">
                    <a:lumMod val="50000"/>
                    <a:lumOff val="50000"/>
                  </a:schemeClr>
                </a:solidFill>
                <a:latin typeface="Consolas"/>
                <a:ea typeface="宋体"/>
                <a:cs typeface="Calibri"/>
              </a:rPr>
              <a:t>@local$ ssh -p 51202 </a:t>
            </a:r>
            <a:r>
              <a:rPr lang="en-US" sz="2400" b="1" dirty="0" err="1">
                <a:solidFill>
                  <a:schemeClr val="tx1">
                    <a:lumMod val="50000"/>
                    <a:lumOff val="50000"/>
                  </a:schemeClr>
                </a:solidFill>
                <a:latin typeface="Consolas"/>
                <a:ea typeface="宋体"/>
                <a:cs typeface="Calibri"/>
              </a:rPr>
              <a:t>user@localhost</a:t>
            </a:r>
            <a:endParaRPr lang="en-US" sz="2400" dirty="0">
              <a:solidFill>
                <a:schemeClr val="tx1">
                  <a:lumMod val="50000"/>
                  <a:lumOff val="50000"/>
                </a:schemeClr>
              </a:solidFill>
              <a:latin typeface="Consolas"/>
              <a:ea typeface="宋体"/>
              <a:cs typeface="Calibri"/>
            </a:endParaRPr>
          </a:p>
        </p:txBody>
      </p:sp>
      <p:sp>
        <p:nvSpPr>
          <p:cNvPr id="5" name="内容占位符 10">
            <a:extLst>
              <a:ext uri="{FF2B5EF4-FFF2-40B4-BE49-F238E27FC236}">
                <a16:creationId xmlns:a16="http://schemas.microsoft.com/office/drawing/2014/main" id="{706FADE9-C38D-BBC9-1F9A-1846ECE1E7B8}"/>
              </a:ext>
            </a:extLst>
          </p:cNvPr>
          <p:cNvSpPr txBox="1">
            <a:spLocks/>
          </p:cNvSpPr>
          <p:nvPr/>
        </p:nvSpPr>
        <p:spPr>
          <a:xfrm>
            <a:off x="533404" y="1089196"/>
            <a:ext cx="10524066" cy="7907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3200" b="1" dirty="0">
                <a:solidFill>
                  <a:srgbClr val="008598"/>
                </a:solidFill>
                <a:latin typeface="Microsoft YaHei" panose="020B0503020204020204" pitchFamily="34" charset="-122"/>
                <a:ea typeface="Microsoft YaHei" panose="020B0503020204020204" pitchFamily="34" charset="-122"/>
                <a:cs typeface="Calibri"/>
              </a:rPr>
              <a:t>运行容器实例并进入环境</a:t>
            </a:r>
            <a:endParaRPr lang="en-US" altLang="zh-CN" sz="3200" b="1" dirty="0">
              <a:solidFill>
                <a:srgbClr val="008598"/>
              </a:solidFill>
              <a:latin typeface="Microsoft YaHei" panose="020B0503020204020204" pitchFamily="34" charset="-122"/>
              <a:ea typeface="Microsoft YaHei" panose="020B0503020204020204" pitchFamily="34" charset="-122"/>
              <a:cs typeface="Calibri"/>
            </a:endParaRPr>
          </a:p>
        </p:txBody>
      </p:sp>
    </p:spTree>
    <p:custDataLst>
      <p:tags r:id="rId1"/>
    </p:custDataLst>
    <p:extLst>
      <p:ext uri="{BB962C8B-B14F-4D97-AF65-F5344CB8AC3E}">
        <p14:creationId xmlns:p14="http://schemas.microsoft.com/office/powerpoint/2010/main" val="1662260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altLang="en-US">
                <a:solidFill>
                  <a:schemeClr val="tx1"/>
                </a:solidFill>
                <a:latin typeface="+mj-lt"/>
                <a:ea typeface="微软雅黑" panose="020B0503020204020204" charset="-122"/>
              </a:rPr>
              <a:t>一个简单的例子</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28</a:t>
            </a:fld>
            <a:endParaRPr lang="zh-CN" altLang="en-US"/>
          </a:p>
        </p:txBody>
      </p:sp>
      <p:sp>
        <p:nvSpPr>
          <p:cNvPr id="11" name="内容占位符 10"/>
          <p:cNvSpPr>
            <a:spLocks noGrp="1"/>
          </p:cNvSpPr>
          <p:nvPr>
            <p:ph idx="1"/>
          </p:nvPr>
        </p:nvSpPr>
        <p:spPr>
          <a:xfrm>
            <a:off x="738505" y="1231900"/>
            <a:ext cx="10707370" cy="480060"/>
          </a:xfrm>
        </p:spPr>
        <p:txBody>
          <a:bodyPr vert="horz" lIns="91440" tIns="45720" rIns="91440" bIns="45720" rtlCol="0" anchor="t">
            <a:normAutofit fontScale="97500"/>
          </a:bodyPr>
          <a:lstStyle/>
          <a:p>
            <a:r>
              <a:rPr lang="zh-CN" altLang="en-US" dirty="0">
                <a:solidFill>
                  <a:srgbClr val="008598"/>
                </a:solidFill>
                <a:latin typeface="微软雅黑" panose="020B0503020204020204" charset="-122"/>
                <a:ea typeface="微软雅黑" panose="020B0503020204020204" charset="-122"/>
              </a:rPr>
              <a:t>快速开始</a:t>
            </a:r>
          </a:p>
        </p:txBody>
      </p:sp>
      <p:sp>
        <p:nvSpPr>
          <p:cNvPr id="4" name="矩形 3"/>
          <p:cNvSpPr/>
          <p:nvPr/>
        </p:nvSpPr>
        <p:spPr>
          <a:xfrm>
            <a:off x="1046022" y="1712199"/>
            <a:ext cx="10003692" cy="1129878"/>
          </a:xfrm>
          <a:prstGeom prst="rect">
            <a:avLst/>
          </a:prstGeom>
          <a:solidFill>
            <a:srgbClr val="F5F5F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45723" y="1788614"/>
            <a:ext cx="9691869" cy="977265"/>
          </a:xfrm>
          <a:prstGeom prst="rect">
            <a:avLst/>
          </a:prstGeom>
          <a:noFill/>
          <a:extLst>
            <a:ext uri="{909E8E84-426E-40DD-AFC4-6F175D3DCCD1}">
              <a14:hiddenFill xmlns:a14="http://schemas.microsoft.com/office/drawing/2010/main">
                <a:solidFill>
                  <a:schemeClr val="bg1">
                    <a:lumMod val="95000"/>
                  </a:schemeClr>
                </a:solidFill>
              </a14:hiddenFill>
            </a:ext>
          </a:extLst>
        </p:spPr>
        <p:txBody>
          <a:bodyPr rot="0" spcFirstLastPara="0" vertOverflow="overflow" horzOverflow="overflow" vert="horz" wrap="square" lIns="91440" tIns="45720" rIns="91440" bIns="45720" numCol="1" spcCol="0" rtlCol="0" fromWordArt="0" anchor="t" anchorCtr="0" forceAA="0" compatLnSpc="1">
            <a:spAutoFit/>
          </a:bodyPr>
          <a:lstStyle/>
          <a:p>
            <a:pPr>
              <a:lnSpc>
                <a:spcPct val="120000"/>
              </a:lnSpc>
            </a:pPr>
            <a:r>
              <a:rPr lang="zh-CN" altLang="en-US" sz="2400" dirty="0">
                <a:solidFill>
                  <a:srgbClr val="333333"/>
                </a:solidFill>
                <a:ea typeface="微软雅黑" panose="020B0503020204020204" charset="-122"/>
                <a:cs typeface="Calibri" panose="020F0502020204030204"/>
              </a:rPr>
              <a:t>$ </a:t>
            </a:r>
            <a:r>
              <a:rPr lang="en-US" altLang="zh-CN" sz="2400" dirty="0">
                <a:solidFill>
                  <a:srgbClr val="333333"/>
                </a:solidFill>
                <a:ea typeface="微软雅黑" panose="020B0503020204020204" charset="-122"/>
                <a:cs typeface="Calibri" panose="020F0502020204030204"/>
              </a:rPr>
              <a:t>cd </a:t>
            </a:r>
            <a:r>
              <a:rPr lang="en-US" altLang="zh-CN" sz="2400" b="1" dirty="0">
                <a:solidFill>
                  <a:srgbClr val="333333"/>
                </a:solidFill>
                <a:ea typeface="微软雅黑" panose="020B0503020204020204" charset="-122"/>
                <a:cs typeface="Calibri" panose="020F0502020204030204"/>
              </a:rPr>
              <a:t>/workspace/code-samples/picker/</a:t>
            </a:r>
          </a:p>
          <a:p>
            <a:pPr>
              <a:lnSpc>
                <a:spcPct val="120000"/>
              </a:lnSpc>
            </a:pPr>
            <a:r>
              <a:rPr lang="en-US" altLang="zh-CN" sz="2400" dirty="0">
                <a:solidFill>
                  <a:srgbClr val="333333"/>
                </a:solidFill>
                <a:ea typeface="微软雅黑" panose="020B0503020204020204" charset="-122"/>
                <a:cs typeface="+mn-lt"/>
              </a:rPr>
              <a:t>$ .</a:t>
            </a:r>
            <a:r>
              <a:rPr lang="zh-CN" altLang="en-US" sz="2400" dirty="0">
                <a:solidFill>
                  <a:srgbClr val="333333"/>
                </a:solidFill>
                <a:ea typeface="微软雅黑" panose="020B0503020204020204" charset="-122"/>
                <a:cs typeface="+mn-lt"/>
              </a:rPr>
              <a:t>/Adder/release-verilator.sh --lang python</a:t>
            </a:r>
          </a:p>
        </p:txBody>
      </p:sp>
      <p:sp>
        <p:nvSpPr>
          <p:cNvPr id="2" name="矩形 1"/>
          <p:cNvSpPr/>
          <p:nvPr/>
        </p:nvSpPr>
        <p:spPr>
          <a:xfrm>
            <a:off x="1054912" y="3344689"/>
            <a:ext cx="10003692" cy="3111697"/>
          </a:xfrm>
          <a:prstGeom prst="rect">
            <a:avLst/>
          </a:prstGeom>
          <a:solidFill>
            <a:srgbClr val="2D2D2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54735" y="3356610"/>
            <a:ext cx="9994900" cy="3100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400" dirty="0">
                <a:solidFill>
                  <a:srgbClr val="F8F8F2"/>
                </a:solidFill>
                <a:ea typeface="Microsoft YaHei" panose="020B0503020204020204" pitchFamily="34" charset="-122"/>
                <a:cs typeface="+mn-lt"/>
              </a:rPr>
              <a:t># </a:t>
            </a:r>
            <a:r>
              <a:rPr lang="zh-CN" altLang="en-US" sz="2000" dirty="0">
                <a:solidFill>
                  <a:srgbClr val="F8F8F2"/>
                </a:solidFill>
                <a:ea typeface="Microsoft YaHei" panose="020B0503020204020204" pitchFamily="34" charset="-122"/>
                <a:cs typeface="+mn-lt"/>
              </a:rPr>
              <a:t>构建中间文件</a:t>
            </a:r>
            <a:endParaRPr lang="en-US" altLang="zh-CN" sz="2400" dirty="0">
              <a:solidFill>
                <a:srgbClr val="F8F8F2"/>
              </a:solidFill>
              <a:ea typeface="Microsoft YaHei" panose="020B0503020204020204" pitchFamily="34" charset="-122"/>
              <a:cs typeface="+mn-lt"/>
            </a:endParaRPr>
          </a:p>
          <a:p>
            <a:r>
              <a:rPr lang="en-US" altLang="zh-CN" sz="2400" dirty="0">
                <a:solidFill>
                  <a:srgbClr val="F8F8F2"/>
                </a:solidFill>
                <a:ea typeface="Microsoft YaHei" panose="020B0503020204020204" pitchFamily="34" charset="-122"/>
                <a:cs typeface="+mn-lt"/>
              </a:rPr>
              <a:t>picker export Adder/Adder.v</a:t>
            </a:r>
            <a:r>
              <a:rPr lang="zh-CN" altLang="en-US" sz="2400" dirty="0">
                <a:solidFill>
                  <a:srgbClr val="F8F8F2"/>
                </a:solidFill>
                <a:ea typeface="Microsoft YaHei" panose="020B0503020204020204" pitchFamily="34" charset="-122"/>
                <a:cs typeface="+mn-lt"/>
              </a:rPr>
              <a:t>  \ </a:t>
            </a:r>
          </a:p>
          <a:p>
            <a:r>
              <a:rPr lang="en-US" altLang="zh-CN" sz="2400" dirty="0">
                <a:solidFill>
                  <a:srgbClr val="F8F8F2"/>
                </a:solidFill>
                <a:ea typeface="Microsoft YaHei" panose="020B0503020204020204" pitchFamily="34" charset="-122"/>
                <a:cs typeface="+mn-lt"/>
              </a:rPr>
              <a:t>  --</a:t>
            </a:r>
            <a:r>
              <a:rPr lang="en-US" altLang="zh-CN" sz="2400" dirty="0" err="1">
                <a:solidFill>
                  <a:srgbClr val="F8F8F2"/>
                </a:solidFill>
                <a:ea typeface="Microsoft YaHei" panose="020B0503020204020204" pitchFamily="34" charset="-122"/>
                <a:cs typeface="+mn-lt"/>
              </a:rPr>
              <a:t>autobui</a:t>
            </a:r>
            <a:r>
              <a:rPr lang="zh-CN" sz="2400" dirty="0">
                <a:solidFill>
                  <a:srgbClr val="F8F8F2"/>
                </a:solidFill>
                <a:ea typeface="Microsoft YaHei" panose="020B0503020204020204" pitchFamily="34" charset="-122"/>
                <a:cs typeface="+mn-lt"/>
              </a:rPr>
              <a:t>l</a:t>
            </a:r>
            <a:r>
              <a:rPr lang="en-US" altLang="zh-CN" sz="2400" dirty="0">
                <a:solidFill>
                  <a:srgbClr val="F8F8F2"/>
                </a:solidFill>
                <a:ea typeface="Microsoft YaHei" panose="020B0503020204020204" pitchFamily="34" charset="-122"/>
                <a:cs typeface="+mn-lt"/>
              </a:rPr>
              <a:t>d</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f</a:t>
            </a:r>
            <a:r>
              <a:rPr lang="zh-CN" sz="2400" dirty="0">
                <a:solidFill>
                  <a:srgbClr val="F8F8F2"/>
                </a:solidFill>
                <a:ea typeface="Microsoft YaHei" panose="020B0503020204020204" pitchFamily="34" charset="-122"/>
                <a:cs typeface="+mn-lt"/>
              </a:rPr>
              <a:t>a</a:t>
            </a:r>
            <a:r>
              <a:rPr lang="en-US" altLang="zh-CN" sz="2400" dirty="0">
                <a:solidFill>
                  <a:srgbClr val="F8F8F2"/>
                </a:solidFill>
                <a:ea typeface="Microsoft YaHei" panose="020B0503020204020204" pitchFamily="34" charset="-122"/>
                <a:cs typeface="+mn-lt"/>
              </a:rPr>
              <a:t>l</a:t>
            </a:r>
            <a:r>
              <a:rPr lang="zh-CN" sz="2400" dirty="0">
                <a:solidFill>
                  <a:srgbClr val="F8F8F2"/>
                </a:solidFill>
                <a:ea typeface="Microsoft YaHei" panose="020B0503020204020204" pitchFamily="34" charset="-122"/>
                <a:cs typeface="+mn-lt"/>
              </a:rPr>
              <a:t>se</a:t>
            </a:r>
            <a:r>
              <a:rPr lang="zh-CN" altLang="en-US" sz="2400" dirty="0">
                <a:solidFill>
                  <a:srgbClr val="F8F8F2"/>
                </a:solidFill>
                <a:ea typeface="Microsoft YaHei" panose="020B0503020204020204" pitchFamily="34" charset="-122"/>
                <a:cs typeface="+mn-lt"/>
              </a:rPr>
              <a:t> </a:t>
            </a:r>
            <a:r>
              <a:rPr lang="zh-CN" sz="2400" dirty="0">
                <a:solidFill>
                  <a:srgbClr val="F8F8F2"/>
                </a:solidFill>
                <a:ea typeface="Microsoft YaHei" panose="020B0503020204020204" pitchFamily="34" charset="-122"/>
                <a:cs typeface="+mn-lt"/>
              </a:rPr>
              <a:t>-</a:t>
            </a:r>
            <a:r>
              <a:rPr lang="en-US" altLang="zh-CN" sz="2400" dirty="0">
                <a:solidFill>
                  <a:srgbClr val="F8F8F2"/>
                </a:solidFill>
                <a:ea typeface="Microsoft YaHei" panose="020B0503020204020204" pitchFamily="34" charset="-122"/>
                <a:cs typeface="+mn-lt"/>
              </a:rPr>
              <a:t>w</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Add</a:t>
            </a:r>
            <a:r>
              <a:rPr lang="zh-CN" sz="2400" dirty="0">
                <a:solidFill>
                  <a:srgbClr val="F8F8F2"/>
                </a:solidFill>
                <a:ea typeface="Microsoft YaHei" panose="020B0503020204020204" pitchFamily="34" charset="-122"/>
                <a:cs typeface="+mn-lt"/>
              </a:rPr>
              <a:t>er</a:t>
            </a:r>
            <a:r>
              <a:rPr lang="en-US" altLang="zh-CN" sz="2400" dirty="0">
                <a:solidFill>
                  <a:srgbClr val="F8F8F2"/>
                </a:solidFill>
                <a:ea typeface="Microsoft YaHei" panose="020B0503020204020204" pitchFamily="34" charset="-122"/>
                <a:cs typeface="+mn-lt"/>
              </a:rPr>
              <a:t>.</a:t>
            </a:r>
            <a:r>
              <a:rPr lang="en-US" altLang="zh-CN" sz="2400" dirty="0" err="1">
                <a:solidFill>
                  <a:srgbClr val="F8F8F2"/>
                </a:solidFill>
                <a:ea typeface="Microsoft YaHei" panose="020B0503020204020204" pitchFamily="34" charset="-122"/>
                <a:cs typeface="+mn-lt"/>
              </a:rPr>
              <a:t>fst</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t>
            </a:r>
            <a:r>
              <a:rPr lang="en-US" altLang="zh-CN" sz="2400" dirty="0" err="1">
                <a:solidFill>
                  <a:srgbClr val="F8F8F2"/>
                </a:solidFill>
                <a:ea typeface="Microsoft YaHei" panose="020B0503020204020204" pitchFamily="34" charset="-122"/>
                <a:cs typeface="+mn-lt"/>
              </a:rPr>
              <a:t>sn</a:t>
            </a:r>
            <a:r>
              <a:rPr lang="zh-CN" sz="2400" dirty="0">
                <a:solidFill>
                  <a:srgbClr val="F8F8F2"/>
                </a:solidFill>
                <a:ea typeface="Microsoft YaHei" panose="020B0503020204020204" pitchFamily="34" charset="-122"/>
                <a:cs typeface="+mn-lt"/>
              </a:rPr>
              <a:t>a</a:t>
            </a:r>
            <a:r>
              <a:rPr lang="en-US" altLang="zh-CN" sz="2400" dirty="0">
                <a:solidFill>
                  <a:srgbClr val="F8F8F2"/>
                </a:solidFill>
                <a:ea typeface="Microsoft YaHei" panose="020B0503020204020204" pitchFamily="34" charset="-122"/>
                <a:cs typeface="+mn-lt"/>
              </a:rPr>
              <a:t>me</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Adder</a:t>
            </a:r>
            <a:r>
              <a:rPr lang="zh-CN" altLang="en-US" sz="2400" dirty="0">
                <a:solidFill>
                  <a:srgbClr val="F8F8F2"/>
                </a:solidFill>
                <a:ea typeface="Microsoft YaHei" panose="020B0503020204020204" pitchFamily="34" charset="-122"/>
                <a:cs typeface="+mn-lt"/>
              </a:rPr>
              <a:t> \ </a:t>
            </a:r>
          </a:p>
          <a:p>
            <a:r>
              <a:rPr lang="en-US" altLang="zh-CN" sz="2400" dirty="0">
                <a:solidFill>
                  <a:srgbClr val="F8F8F2"/>
                </a:solidFill>
                <a:ea typeface="Microsoft YaHei" panose="020B0503020204020204" pitchFamily="34" charset="-122"/>
                <a:cs typeface="+mn-lt"/>
              </a:rPr>
              <a:t>  --</a:t>
            </a:r>
            <a:r>
              <a:rPr lang="zh-CN" sz="2400" dirty="0">
                <a:solidFill>
                  <a:srgbClr val="F8F8F2"/>
                </a:solidFill>
                <a:ea typeface="Microsoft YaHei" panose="020B0503020204020204" pitchFamily="34" charset="-122"/>
                <a:cs typeface="+mn-lt"/>
              </a:rPr>
              <a:t>t</a:t>
            </a:r>
            <a:r>
              <a:rPr lang="en-US" altLang="zh-CN" sz="2400" dirty="0" err="1">
                <a:solidFill>
                  <a:srgbClr val="F8F8F2"/>
                </a:solidFill>
                <a:ea typeface="Microsoft YaHei" panose="020B0503020204020204" pitchFamily="34" charset="-122"/>
                <a:cs typeface="+mn-lt"/>
              </a:rPr>
              <a:t>dir</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picker_</a:t>
            </a:r>
            <a:r>
              <a:rPr lang="zh-CN" sz="2400" dirty="0">
                <a:solidFill>
                  <a:srgbClr val="F8F8F2"/>
                </a:solidFill>
                <a:ea typeface="Microsoft YaHei" panose="020B0503020204020204" pitchFamily="34" charset="-122"/>
                <a:cs typeface="+mn-lt"/>
              </a:rPr>
              <a:t>o</a:t>
            </a:r>
            <a:r>
              <a:rPr lang="en-US" altLang="zh-CN" sz="2400" dirty="0">
                <a:solidFill>
                  <a:srgbClr val="F8F8F2"/>
                </a:solidFill>
                <a:ea typeface="Microsoft YaHei" panose="020B0503020204020204" pitchFamily="34" charset="-122"/>
                <a:cs typeface="+mn-lt"/>
              </a:rPr>
              <a:t>u</a:t>
            </a:r>
            <a:r>
              <a:rPr lang="zh-CN" sz="2400" dirty="0">
                <a:solidFill>
                  <a:srgbClr val="F8F8F2"/>
                </a:solidFill>
                <a:ea typeface="Microsoft YaHei" panose="020B0503020204020204" pitchFamily="34" charset="-122"/>
                <a:cs typeface="+mn-lt"/>
              </a:rPr>
              <a:t>t</a:t>
            </a:r>
            <a:r>
              <a:rPr lang="en-US" altLang="zh-CN" sz="2400" dirty="0">
                <a:solidFill>
                  <a:srgbClr val="F8F8F2"/>
                </a:solidFill>
                <a:ea typeface="Microsoft YaHei" panose="020B0503020204020204" pitchFamily="34" charset="-122"/>
                <a:cs typeface="+mn-lt"/>
              </a:rPr>
              <a:t>_adder</a:t>
            </a:r>
            <a:r>
              <a:rPr lang="zh-CN" sz="2400" dirty="0">
                <a:solidFill>
                  <a:srgbClr val="F8F8F2"/>
                </a:solidFill>
                <a:ea typeface="Microsoft YaHei" panose="020B0503020204020204" pitchFamily="34" charset="-122"/>
                <a:cs typeface="+mn-lt"/>
              </a:rPr>
              <a:t>/Adder --sdir t</a:t>
            </a:r>
            <a:r>
              <a:rPr lang="en-US" altLang="zh-CN" sz="2400" dirty="0">
                <a:solidFill>
                  <a:srgbClr val="F8F8F2"/>
                </a:solidFill>
                <a:ea typeface="Microsoft YaHei" panose="020B0503020204020204" pitchFamily="34" charset="-122"/>
                <a:cs typeface="+mn-lt"/>
              </a:rPr>
              <a:t>e</a:t>
            </a:r>
            <a:r>
              <a:rPr lang="zh-CN" sz="2400" dirty="0">
                <a:solidFill>
                  <a:srgbClr val="F8F8F2"/>
                </a:solidFill>
                <a:ea typeface="Microsoft YaHei" panose="020B0503020204020204" pitchFamily="34" charset="-122"/>
                <a:cs typeface="+mn-lt"/>
              </a:rPr>
              <a:t>m</a:t>
            </a:r>
            <a:r>
              <a:rPr lang="en-US" altLang="zh-CN" sz="2400" dirty="0">
                <a:solidFill>
                  <a:srgbClr val="F8F8F2"/>
                </a:solidFill>
                <a:ea typeface="Microsoft YaHei" panose="020B0503020204020204" pitchFamily="34" charset="-122"/>
                <a:cs typeface="+mn-lt"/>
              </a:rPr>
              <a:t>p</a:t>
            </a:r>
            <a:r>
              <a:rPr lang="zh-CN" sz="2400" dirty="0">
                <a:solidFill>
                  <a:srgbClr val="F8F8F2"/>
                </a:solidFill>
                <a:ea typeface="Microsoft YaHei" panose="020B0503020204020204" pitchFamily="34" charset="-122"/>
                <a:cs typeface="+mn-lt"/>
              </a:rPr>
              <a:t>lat</a:t>
            </a:r>
            <a:r>
              <a:rPr lang="en-US" altLang="zh-CN" sz="2400" dirty="0">
                <a:solidFill>
                  <a:srgbClr val="F8F8F2"/>
                </a:solidFill>
                <a:ea typeface="Microsoft YaHei" panose="020B0503020204020204" pitchFamily="34" charset="-122"/>
                <a:cs typeface="+mn-lt"/>
              </a:rPr>
              <a:t>e</a:t>
            </a:r>
            <a:r>
              <a:rPr lang="zh-CN" altLang="en-US" sz="2400" dirty="0">
                <a:solidFill>
                  <a:srgbClr val="F8F8F2"/>
                </a:solidFill>
                <a:ea typeface="Microsoft YaHei" panose="020B0503020204020204" pitchFamily="34" charset="-122"/>
                <a:cs typeface="+mn-lt"/>
              </a:rPr>
              <a:t> </a:t>
            </a:r>
            <a:r>
              <a:rPr lang="en-US" altLang="zh-CN" sz="2400" dirty="0">
                <a:solidFill>
                  <a:srgbClr val="F8F8F2"/>
                </a:solidFill>
                <a:ea typeface="Microsoft YaHei" panose="020B0503020204020204" pitchFamily="34" charset="-122"/>
                <a:cs typeface="+mn-lt"/>
              </a:rPr>
              <a:t>$@</a:t>
            </a:r>
            <a:endParaRPr lang="zh-CN" sz="2400" dirty="0">
              <a:solidFill>
                <a:srgbClr val="F8F8F2"/>
              </a:solidFill>
              <a:ea typeface="Microsoft YaHei" panose="020B0503020204020204" pitchFamily="34" charset="-122"/>
              <a:cs typeface="Calibri" panose="020F0502020204030204"/>
            </a:endParaRPr>
          </a:p>
          <a:p>
            <a:pPr algn="l"/>
            <a:r>
              <a:rPr lang="en-US" altLang="zh-CN" sz="2400" dirty="0">
                <a:solidFill>
                  <a:srgbClr val="F8F8F2"/>
                </a:solidFill>
                <a:ea typeface="Microsoft YaHei" panose="020B0503020204020204" pitchFamily="34" charset="-122"/>
                <a:cs typeface="Calibri" panose="020F0502020204030204"/>
              </a:rPr>
              <a:t># </a:t>
            </a:r>
            <a:r>
              <a:rPr lang="zh-CN" altLang="en-US" sz="2000" dirty="0">
                <a:solidFill>
                  <a:srgbClr val="F8F8F2"/>
                </a:solidFill>
                <a:ea typeface="Microsoft YaHei" panose="020B0503020204020204" pitchFamily="34" charset="-122"/>
                <a:cs typeface="Calibri" panose="020F0502020204030204"/>
              </a:rPr>
              <a:t>复制例子到对应文件夹</a:t>
            </a:r>
            <a:endParaRPr lang="en-US" altLang="zh-CN" sz="2400" dirty="0">
              <a:solidFill>
                <a:srgbClr val="F8F8F2"/>
              </a:solidFill>
              <a:ea typeface="Microsoft YaHei" panose="020B0503020204020204" pitchFamily="34" charset="-122"/>
              <a:cs typeface="Calibri" panose="020F0502020204030204"/>
            </a:endParaRPr>
          </a:p>
          <a:p>
            <a:r>
              <a:rPr lang="en-US" altLang="zh-CN" sz="2400" dirty="0">
                <a:solidFill>
                  <a:srgbClr val="F8F8F2"/>
                </a:solidFill>
                <a:ea typeface="Microsoft YaHei" panose="020B0503020204020204" pitchFamily="34" charset="-122"/>
                <a:cs typeface="Calibri" panose="020F0502020204030204"/>
              </a:rPr>
              <a:t>cp example/Adder/example.py </a:t>
            </a:r>
            <a:r>
              <a:rPr lang="en-US" altLang="zh-CN" sz="2400" dirty="0" err="1">
                <a:solidFill>
                  <a:srgbClr val="F8F8F2"/>
                </a:solidFill>
                <a:ea typeface="Microsoft YaHei" panose="020B0503020204020204" pitchFamily="34" charset="-122"/>
                <a:cs typeface="Calibri" panose="020F0502020204030204"/>
              </a:rPr>
              <a:t>picker_out_adder</a:t>
            </a:r>
            <a:r>
              <a:rPr lang="en-US" altLang="zh-CN" sz="2400" dirty="0">
                <a:solidFill>
                  <a:srgbClr val="F8F8F2"/>
                </a:solidFill>
                <a:ea typeface="Microsoft YaHei" panose="020B0503020204020204" pitchFamily="34" charset="-122"/>
                <a:cs typeface="Calibri" panose="020F0502020204030204"/>
              </a:rPr>
              <a:t>/Adder/python/</a:t>
            </a:r>
            <a:endParaRPr lang="en-US" altLang="zh-CN" sz="2400" dirty="0">
              <a:solidFill>
                <a:srgbClr val="F8F8F2"/>
              </a:solidFill>
              <a:ea typeface="Microsoft YaHei" panose="020B0503020204020204" pitchFamily="34" charset="-122"/>
              <a:cs typeface="+mn-lt"/>
            </a:endParaRPr>
          </a:p>
          <a:p>
            <a:r>
              <a:rPr lang="en-US" altLang="zh-CN" sz="2400" dirty="0">
                <a:solidFill>
                  <a:srgbClr val="F8F8F2"/>
                </a:solidFill>
                <a:ea typeface="Microsoft YaHei" panose="020B0503020204020204" pitchFamily="34" charset="-122"/>
                <a:cs typeface="Calibri" panose="020F0502020204030204"/>
              </a:rPr>
              <a:t># </a:t>
            </a:r>
            <a:r>
              <a:rPr lang="zh-CN" altLang="en-US" sz="2000" dirty="0">
                <a:solidFill>
                  <a:srgbClr val="F8F8F2"/>
                </a:solidFill>
                <a:ea typeface="Microsoft YaHei" panose="020B0503020204020204" pitchFamily="34" charset="-122"/>
                <a:cs typeface="Calibri" panose="020F0502020204030204"/>
              </a:rPr>
              <a:t>切换目录并生成最终文件</a:t>
            </a:r>
            <a:endParaRPr lang="en-US" altLang="zh-CN" sz="2400" dirty="0">
              <a:solidFill>
                <a:srgbClr val="F8F8F2"/>
              </a:solidFill>
              <a:ea typeface="Microsoft YaHei" panose="020B0503020204020204" pitchFamily="34" charset="-122"/>
              <a:cs typeface="Calibri" panose="020F0502020204030204"/>
            </a:endParaRPr>
          </a:p>
          <a:p>
            <a:r>
              <a:rPr lang="en-US" sz="2400" dirty="0">
                <a:solidFill>
                  <a:srgbClr val="F8F8F2"/>
                </a:solidFill>
                <a:ea typeface="Microsoft YaHei" panose="020B0503020204020204" pitchFamily="34" charset="-122"/>
                <a:cs typeface="+mn-lt"/>
              </a:rPr>
              <a:t>cd </a:t>
            </a:r>
            <a:r>
              <a:rPr lang="en-US" sz="2400" dirty="0" err="1">
                <a:solidFill>
                  <a:srgbClr val="F8F8F2"/>
                </a:solidFill>
                <a:ea typeface="Microsoft YaHei" panose="020B0503020204020204" pitchFamily="34" charset="-122"/>
                <a:cs typeface="+mn-lt"/>
              </a:rPr>
              <a:t>picker_out_adder</a:t>
            </a:r>
            <a:r>
              <a:rPr lang="en-US" sz="2400" dirty="0">
                <a:solidFill>
                  <a:srgbClr val="F8F8F2"/>
                </a:solidFill>
                <a:ea typeface="Microsoft YaHei" panose="020B0503020204020204" pitchFamily="34" charset="-122"/>
                <a:cs typeface="+mn-lt"/>
              </a:rPr>
              <a:t>/Adder &amp;&amp; make EXAMPLE=ON</a:t>
            </a:r>
            <a:endParaRPr lang="en-US" altLang="zh-CN" sz="2400" dirty="0">
              <a:solidFill>
                <a:srgbClr val="F8F8F2"/>
              </a:solidFill>
              <a:ea typeface="Microsoft YaHei" panose="020B0503020204020204" pitchFamily="34" charset="-122"/>
              <a:cs typeface="Calibri" panose="020F0502020204030204"/>
            </a:endParaRPr>
          </a:p>
        </p:txBody>
      </p:sp>
      <p:sp>
        <p:nvSpPr>
          <p:cNvPr id="5" name="文本框 4"/>
          <p:cNvSpPr txBox="1"/>
          <p:nvPr/>
        </p:nvSpPr>
        <p:spPr>
          <a:xfrm>
            <a:off x="8491220" y="3344545"/>
            <a:ext cx="2567305" cy="460375"/>
          </a:xfrm>
          <a:prstGeom prst="rect">
            <a:avLst/>
          </a:prstGeom>
          <a:noFill/>
        </p:spPr>
        <p:txBody>
          <a:bodyPr wrap="square" rtlCol="0">
            <a:spAutoFit/>
          </a:bodyPr>
          <a:lstStyle/>
          <a:p>
            <a:r>
              <a:rPr lang="zh-CN" altLang="en-US" sz="2400" dirty="0">
                <a:solidFill>
                  <a:srgbClr val="00B050"/>
                </a:solidFill>
                <a:latin typeface="Calibri" panose="020F0502020204030204"/>
                <a:ea typeface="微软雅黑" panose="020B0503020204020204" charset="-122"/>
                <a:cs typeface="Calibri" panose="020F0502020204030204"/>
                <a:sym typeface="+mn-ea"/>
              </a:rPr>
              <a:t>release-verilator.sh</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a:solidFill>
                  <a:schemeClr val="tx1"/>
                </a:solidFill>
                <a:latin typeface="+mj-lt"/>
                <a:ea typeface="微软雅黑" panose="020B0503020204020204" charset="-122"/>
              </a:rPr>
              <a:t>Adder</a:t>
            </a:r>
            <a:r>
              <a:rPr lang="zh-CN" altLang="en-US">
                <a:solidFill>
                  <a:schemeClr val="tx1"/>
                </a:solidFill>
                <a:latin typeface="+mj-lt"/>
                <a:ea typeface="微软雅黑" panose="020B0503020204020204" charset="-122"/>
              </a:rPr>
              <a:t>例子</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29</a:t>
            </a:fld>
            <a:endParaRPr lang="zh-CN" altLang="en-US"/>
          </a:p>
        </p:txBody>
      </p:sp>
      <p:sp>
        <p:nvSpPr>
          <p:cNvPr id="11" name="内容占位符 10"/>
          <p:cNvSpPr>
            <a:spLocks noGrp="1"/>
          </p:cNvSpPr>
          <p:nvPr>
            <p:ph idx="1"/>
          </p:nvPr>
        </p:nvSpPr>
        <p:spPr>
          <a:xfrm>
            <a:off x="742175" y="1239418"/>
            <a:ext cx="10707650" cy="2951899"/>
          </a:xfrm>
        </p:spPr>
        <p:txBody>
          <a:bodyPr vert="horz" lIns="91440" tIns="45720" rIns="91440" bIns="45720" rtlCol="0" anchor="t">
            <a:normAutofit/>
          </a:bodyPr>
          <a:lstStyle/>
          <a:p>
            <a:r>
              <a:rPr lang="zh-CN" altLang="en-US" dirty="0">
                <a:solidFill>
                  <a:srgbClr val="008598"/>
                </a:solidFill>
                <a:latin typeface="+mn-ea"/>
                <a:sym typeface="+mn-ea"/>
              </a:rPr>
              <a:t>（部分）</a:t>
            </a:r>
            <a:r>
              <a:rPr lang="zh-CN" altLang="en-US" dirty="0">
                <a:solidFill>
                  <a:srgbClr val="008598"/>
                </a:solidFill>
                <a:latin typeface="+mn-ea"/>
              </a:rPr>
              <a:t>结果</a:t>
            </a:r>
            <a:endParaRPr lang="en-US" altLang="zh-CN" dirty="0">
              <a:solidFill>
                <a:srgbClr val="008598"/>
              </a:solidFill>
              <a:latin typeface="+mn-ea"/>
            </a:endParaRPr>
          </a:p>
        </p:txBody>
      </p:sp>
      <p:sp>
        <p:nvSpPr>
          <p:cNvPr id="2" name="矩形 1"/>
          <p:cNvSpPr/>
          <p:nvPr/>
        </p:nvSpPr>
        <p:spPr>
          <a:xfrm>
            <a:off x="1037590" y="1917700"/>
            <a:ext cx="10003790" cy="4547235"/>
          </a:xfrm>
          <a:prstGeom prst="rect">
            <a:avLst/>
          </a:prstGeom>
          <a:solidFill>
            <a:srgbClr val="2D2D2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38225" y="1917700"/>
            <a:ext cx="9652000" cy="4940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400" dirty="0">
                <a:solidFill>
                  <a:srgbClr val="FFC000"/>
                </a:solidFill>
                <a:ea typeface="微软雅黑" panose="020B0503020204020204" charset="-122"/>
                <a:cs typeface="+mn-lt"/>
              </a:rPr>
              <a:t>[cycle 678] </a:t>
            </a:r>
          </a:p>
          <a:p>
            <a:r>
              <a:rPr lang="en-US" altLang="zh-CN" sz="2400" dirty="0">
                <a:solidFill>
                  <a:srgbClr val="F8F8F2"/>
                </a:solidFill>
                <a:ea typeface="微软雅黑" panose="020B0503020204020204" charset="-122"/>
                <a:cs typeface="+mn-lt"/>
              </a:rPr>
              <a:t>a=0x9576621403bc96bbc879e1979782824f, b=0x1d85f0e9014cf53d39dd72497a04157b, </a:t>
            </a:r>
          </a:p>
          <a:p>
            <a:r>
              <a:rPr lang="en-US" altLang="zh-CN" sz="2400" dirty="0">
                <a:solidFill>
                  <a:srgbClr val="F8F8F2"/>
                </a:solidFill>
                <a:ea typeface="微软雅黑" panose="020B0503020204020204" charset="-122"/>
                <a:cs typeface="+mn-lt"/>
              </a:rPr>
              <a:t>cin=0x1, </a:t>
            </a:r>
          </a:p>
          <a:p>
            <a:r>
              <a:rPr lang="en-US" altLang="zh-CN" sz="2400" dirty="0" err="1">
                <a:solidFill>
                  <a:srgbClr val="F8F8F2"/>
                </a:solidFill>
                <a:ea typeface="微软雅黑" panose="020B0503020204020204" charset="-122"/>
                <a:cs typeface="+mn-lt"/>
              </a:rPr>
              <a:t>ref_sum</a:t>
            </a:r>
            <a:r>
              <a:rPr lang="en-US" altLang="zh-CN" sz="2400" dirty="0">
                <a:solidFill>
                  <a:srgbClr val="F8F8F2"/>
                </a:solidFill>
                <a:ea typeface="微软雅黑" panose="020B0503020204020204" charset="-122"/>
                <a:cs typeface="+mn-lt"/>
              </a:rPr>
              <a:t>=237912725261937383868951862623825467339, </a:t>
            </a:r>
          </a:p>
          <a:p>
            <a:r>
              <a:rPr lang="en-US" altLang="zh-CN" sz="2400" dirty="0">
                <a:solidFill>
                  <a:srgbClr val="F8F8F2"/>
                </a:solidFill>
                <a:ea typeface="微软雅黑" panose="020B0503020204020204" charset="-122"/>
                <a:cs typeface="+mn-lt"/>
              </a:rPr>
              <a:t>dut_sum=237912725261937383868951862623825467339</a:t>
            </a:r>
          </a:p>
          <a:p>
            <a:r>
              <a:rPr lang="en-US" altLang="zh-CN" sz="2400" dirty="0">
                <a:solidFill>
                  <a:srgbClr val="FFC000"/>
                </a:solidFill>
                <a:ea typeface="微软雅黑" panose="020B0503020204020204" charset="-122"/>
                <a:cs typeface="+mn-lt"/>
              </a:rPr>
              <a:t>[cycle 679]</a:t>
            </a:r>
            <a:r>
              <a:rPr lang="en-US" altLang="zh-CN" sz="2400" dirty="0">
                <a:solidFill>
                  <a:srgbClr val="F8F8F2"/>
                </a:solidFill>
                <a:ea typeface="微软雅黑" panose="020B0503020204020204" charset="-122"/>
                <a:cs typeface="+mn-lt"/>
              </a:rPr>
              <a:t> </a:t>
            </a:r>
          </a:p>
          <a:p>
            <a:r>
              <a:rPr lang="en-US" altLang="zh-CN" sz="2400" dirty="0">
                <a:solidFill>
                  <a:srgbClr val="F8F8F2"/>
                </a:solidFill>
                <a:ea typeface="微软雅黑" panose="020B0503020204020204" charset="-122"/>
                <a:cs typeface="+mn-lt"/>
              </a:rPr>
              <a:t>a=0x253b7658907bd02c0cf73442fc5f0f29, b=0x21211f291bce50cd7fb970d611f91682, </a:t>
            </a:r>
          </a:p>
          <a:p>
            <a:r>
              <a:rPr lang="en-US" altLang="zh-CN" sz="2400" dirty="0">
                <a:solidFill>
                  <a:srgbClr val="F8F8F2"/>
                </a:solidFill>
                <a:ea typeface="微软雅黑" panose="020B0503020204020204" charset="-122"/>
                <a:cs typeface="+mn-lt"/>
              </a:rPr>
              <a:t>cin=0x1, </a:t>
            </a:r>
          </a:p>
          <a:p>
            <a:r>
              <a:rPr lang="en-US" altLang="zh-CN" sz="2400" dirty="0" err="1">
                <a:solidFill>
                  <a:srgbClr val="F8F8F2"/>
                </a:solidFill>
                <a:ea typeface="微软雅黑" panose="020B0503020204020204" charset="-122"/>
                <a:cs typeface="+mn-lt"/>
              </a:rPr>
              <a:t>ref_sum</a:t>
            </a:r>
            <a:r>
              <a:rPr lang="en-US" altLang="zh-CN" sz="2400" dirty="0">
                <a:solidFill>
                  <a:srgbClr val="F8F8F2"/>
                </a:solidFill>
                <a:ea typeface="微软雅黑" panose="020B0503020204020204" charset="-122"/>
                <a:cs typeface="+mn-lt"/>
              </a:rPr>
              <a:t>=93526683368714261603111362439683777964, </a:t>
            </a:r>
          </a:p>
          <a:p>
            <a:r>
              <a:rPr lang="en-US" altLang="zh-CN" sz="2400" dirty="0">
                <a:solidFill>
                  <a:srgbClr val="F8F8F2"/>
                </a:solidFill>
                <a:ea typeface="微软雅黑" panose="020B0503020204020204" charset="-122"/>
                <a:cs typeface="+mn-lt"/>
              </a:rPr>
              <a:t>dut_sum=93526683368714261603111362439683777964</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6" name="Picture 278">
            <a:extLst>
              <a:ext uri="{FF2B5EF4-FFF2-40B4-BE49-F238E27FC236}">
                <a16:creationId xmlns:a16="http://schemas.microsoft.com/office/drawing/2014/main" id="{C407C5B9-E4C6-72C1-2A40-39F39057ABE8}"/>
              </a:ext>
            </a:extLst>
          </p:cNvPr>
          <p:cNvPicPr>
            <a:picLocks noChangeAspect="1"/>
          </p:cNvPicPr>
          <p:nvPr/>
        </p:nvPicPr>
        <p:blipFill>
          <a:blip r:embed="rId6">
            <a:duotone>
              <a:schemeClr val="bg2">
                <a:shade val="45000"/>
                <a:satMod val="135000"/>
              </a:schemeClr>
              <a:prstClr val="white"/>
            </a:duotone>
          </a:blip>
          <a:srcRect t="12686" b="2727"/>
          <a:stretch/>
        </p:blipFill>
        <p:spPr>
          <a:xfrm>
            <a:off x="20" y="10"/>
            <a:ext cx="12191980" cy="6857990"/>
          </a:xfrm>
          <a:prstGeom prst="rect">
            <a:avLst/>
          </a:prstGeom>
        </p:spPr>
      </p:pic>
      <p:sp>
        <p:nvSpPr>
          <p:cNvPr id="307" name="Rectangle 28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文本框 6"/>
          <p:cNvSpPr txBox="1"/>
          <p:nvPr>
            <p:custDataLst>
              <p:tags r:id="rId2"/>
            </p:custDataLst>
          </p:nvPr>
        </p:nvSpPr>
        <p:spPr>
          <a:xfrm>
            <a:off x="838200" y="365125"/>
            <a:ext cx="10515600" cy="1325563"/>
          </a:xfrm>
          <a:prstGeom prst="rect">
            <a:avLst/>
          </a:prstGeom>
          <a:extLst>
            <a:ext uri="{909E8E84-426E-40DD-AFC4-6F175D3DCCD1}">
              <a14:hiddenFill xmlns:a14="http://schemas.microsoft.com/office/drawing/2010/main">
                <a:solidFill>
                  <a:schemeClr val="accent1"/>
                </a:solidFill>
              </a14:hiddenFill>
            </a:ext>
          </a:extLst>
        </p:spPr>
        <p:txBody>
          <a:bodyPr vert="horz" lIns="91440" tIns="45720" rIns="91440" bIns="45720" rtlCol="0" anchor="t"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nSpc>
                <a:spcPct val="90000"/>
              </a:lnSpc>
              <a:spcBef>
                <a:spcPct val="0"/>
              </a:spcBef>
              <a:spcAft>
                <a:spcPts val="600"/>
              </a:spcAft>
              <a:buSzPct val="100000"/>
            </a:pPr>
            <a:r>
              <a:rPr lang="zh-CN" altLang="en-US" sz="4400" dirty="0">
                <a:solidFill>
                  <a:schemeClr val="tx1"/>
                </a:solidFill>
                <a:latin typeface="Microsoft YaHei" panose="020B0503020204020204" pitchFamily="34" charset="-122"/>
                <a:ea typeface="Microsoft YaHei" panose="020B0503020204020204" pitchFamily="34" charset="-122"/>
                <a:cs typeface="+mj-cs"/>
              </a:rPr>
              <a:t>内容概览</a:t>
            </a:r>
            <a:endParaRPr lang="en-US" altLang="zh-CN" sz="4400" dirty="0">
              <a:solidFill>
                <a:schemeClr val="tx1"/>
              </a:solidFill>
              <a:latin typeface="Microsoft YaHei" panose="020B0503020204020204" pitchFamily="34" charset="-122"/>
              <a:ea typeface="Microsoft YaHei" panose="020B0503020204020204" pitchFamily="34" charset="-122"/>
              <a:cs typeface="+mj-cs"/>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77" name="文本框 3">
            <a:extLst>
              <a:ext uri="{FF2B5EF4-FFF2-40B4-BE49-F238E27FC236}">
                <a16:creationId xmlns:a16="http://schemas.microsoft.com/office/drawing/2014/main" id="{C5851DC7-59C6-9CB5-DFFB-0A628950A3B6}"/>
              </a:ext>
            </a:extLst>
          </p:cNvPr>
          <p:cNvGraphicFramePr/>
          <p:nvPr>
            <p:extLst>
              <p:ext uri="{D42A27DB-BD31-4B8C-83A1-F6EECF244321}">
                <p14:modId xmlns:p14="http://schemas.microsoft.com/office/powerpoint/2010/main" val="1688451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灯片编号占位符 4">
            <a:extLst>
              <a:ext uri="{FF2B5EF4-FFF2-40B4-BE49-F238E27FC236}">
                <a16:creationId xmlns:a16="http://schemas.microsoft.com/office/drawing/2014/main" id="{8710AD2A-7F41-9EA6-D5F0-000306A2A348}"/>
              </a:ext>
            </a:extLst>
          </p:cNvPr>
          <p:cNvSpPr>
            <a:spLocks noGrp="1"/>
          </p:cNvSpPr>
          <p:nvPr>
            <p:ph type="sldNum" sz="quarter" idx="12"/>
          </p:nvPr>
        </p:nvSpPr>
        <p:spPr/>
        <p:txBody>
          <a:bodyPr/>
          <a:lstStyle/>
          <a:p>
            <a:fld id="{49AE70B2-8BF9-45C0-BB95-33D1B9D3A854}" type="slidenum">
              <a:rPr lang="zh-CN" altLang="en-US" smtClean="0"/>
              <a:t>3</a:t>
            </a:fld>
            <a:endParaRPr lang="zh-CN" altLang="en-US"/>
          </a:p>
        </p:txBody>
      </p:sp>
    </p:spTree>
    <p:custDataLst>
      <p:tags r:id="rId1"/>
    </p:custDataLst>
    <p:extLst>
      <p:ext uri="{BB962C8B-B14F-4D97-AF65-F5344CB8AC3E}">
        <p14:creationId xmlns:p14="http://schemas.microsoft.com/office/powerpoint/2010/main" val="2397229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a:solidFill>
                  <a:schemeClr val="tx1"/>
                </a:solidFill>
                <a:latin typeface="+mj-lt"/>
                <a:ea typeface="微软雅黑" panose="020B0503020204020204" charset="-122"/>
              </a:rPr>
              <a:t>Adder</a:t>
            </a:r>
            <a:r>
              <a:rPr lang="zh-CN" altLang="en-US">
                <a:solidFill>
                  <a:schemeClr val="tx1"/>
                </a:solidFill>
                <a:latin typeface="+mj-lt"/>
                <a:sym typeface="+mn-ea"/>
              </a:rPr>
              <a:t>例子</a:t>
            </a:r>
            <a:endParaRPr lang="zh-CN">
              <a:solidFill>
                <a:schemeClr val="tx1"/>
              </a:solidFill>
              <a:latin typeface="+mj-lt"/>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30</a:t>
            </a:fld>
            <a:endParaRPr lang="zh-CN" altLang="en-US"/>
          </a:p>
        </p:txBody>
      </p:sp>
      <p:pic>
        <p:nvPicPr>
          <p:cNvPr id="32" name="图片 31" descr="图形用户界面&#10;&#10;AI 生成的内容可能不正确。"/>
          <p:cNvPicPr>
            <a:picLocks noChangeAspect="1"/>
          </p:cNvPicPr>
          <p:nvPr/>
        </p:nvPicPr>
        <p:blipFill>
          <a:blip r:embed="rId6"/>
          <a:stretch>
            <a:fillRect/>
          </a:stretch>
        </p:blipFill>
        <p:spPr>
          <a:xfrm>
            <a:off x="636332" y="2894986"/>
            <a:ext cx="3044246" cy="2654575"/>
          </a:xfrm>
          <a:prstGeom prst="rect">
            <a:avLst/>
          </a:prstGeom>
          <a:ln>
            <a:solidFill>
              <a:srgbClr val="4472C4"/>
            </a:solidFill>
          </a:ln>
          <a:effectLst>
            <a:outerShdw blurRad="50800" dist="38100" dir="2700000">
              <a:srgbClr val="000000">
                <a:alpha val="40000"/>
              </a:srgbClr>
            </a:outerShdw>
          </a:effectLst>
        </p:spPr>
      </p:pic>
      <p:grpSp>
        <p:nvGrpSpPr>
          <p:cNvPr id="48" name="组合 47"/>
          <p:cNvGrpSpPr/>
          <p:nvPr/>
        </p:nvGrpSpPr>
        <p:grpSpPr>
          <a:xfrm>
            <a:off x="761934" y="1336641"/>
            <a:ext cx="4788654" cy="602430"/>
            <a:chOff x="871321" y="3700651"/>
            <a:chExt cx="4788654" cy="602430"/>
          </a:xfrm>
        </p:grpSpPr>
        <p:sp>
          <p:nvSpPr>
            <p:cNvPr id="34" name="文本框 33"/>
            <p:cNvSpPr txBox="1"/>
            <p:nvPr/>
          </p:nvSpPr>
          <p:spPr>
            <a:xfrm>
              <a:off x="1601321" y="3700651"/>
              <a:ext cx="1120063"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err="1">
                  <a:ln>
                    <a:noFill/>
                  </a:ln>
                  <a:solidFill>
                    <a:prstClr val="black"/>
                  </a:solidFill>
                  <a:effectLst/>
                  <a:uLnTx/>
                  <a:uFillTx/>
                  <a:latin typeface="Arial Black" panose="020B0A04020102020204"/>
                  <a:ea typeface="微软雅黑" panose="020B0503020204020204" charset="-122"/>
                </a:rPr>
                <a:t>Verilator</a:t>
              </a:r>
              <a:endParaRPr kumimoji="0" lang="zh-CN" altLang="en-US" sz="1400" b="1" i="0" u="none" strike="noStrike" kern="0" cap="none" spc="0" normalizeH="0" baseline="0" noProof="0">
                <a:ln>
                  <a:noFill/>
                </a:ln>
                <a:solidFill>
                  <a:prstClr val="black"/>
                </a:solidFill>
                <a:effectLst/>
                <a:uLnTx/>
                <a:uFillTx/>
                <a:latin typeface="Arial Black" panose="020B0A04020102020204"/>
                <a:ea typeface="微软雅黑" panose="020B0503020204020204" charset="-122"/>
              </a:endParaRPr>
            </a:p>
          </p:txBody>
        </p:sp>
        <p:sp>
          <p:nvSpPr>
            <p:cNvPr id="35" name="矩形 34"/>
            <p:cNvSpPr/>
            <p:nvPr/>
          </p:nvSpPr>
          <p:spPr>
            <a:xfrm>
              <a:off x="871321" y="3738398"/>
              <a:ext cx="803042" cy="514641"/>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RTL</a:t>
              </a:r>
              <a:endParaRPr kumimoji="0" lang="zh-CN" altLang="en-US" sz="18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sp>
          <p:nvSpPr>
            <p:cNvPr id="36" name="矩形 35"/>
            <p:cNvSpPr/>
            <p:nvPr/>
          </p:nvSpPr>
          <p:spPr>
            <a:xfrm>
              <a:off x="2775724" y="3729238"/>
              <a:ext cx="939760" cy="523936"/>
            </a:xfrm>
            <a:prstGeom prst="rect">
              <a:avLst/>
            </a:prstGeom>
            <a:solidFill>
              <a:srgbClr val="242852">
                <a:lumMod val="60000"/>
                <a:lumOff val="40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DUT.so</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Shared libs</a:t>
              </a:r>
              <a:endParaRPr kumimoji="0" lang="zh-CN" altLang="en-US" sz="1200" b="1"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sp>
          <p:nvSpPr>
            <p:cNvPr id="37" name="矩形 36"/>
            <p:cNvSpPr/>
            <p:nvPr/>
          </p:nvSpPr>
          <p:spPr>
            <a:xfrm>
              <a:off x="4370954" y="3793900"/>
              <a:ext cx="911584" cy="414588"/>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rPr>
                <a:t>Python</a:t>
              </a:r>
              <a:endParaRPr kumimoji="0" lang="zh-CN" altLang="en-US" sz="14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pic>
          <p:nvPicPr>
            <p:cNvPr id="40" name="图片 39"/>
            <p:cNvPicPr>
              <a:picLocks noChangeAspect="1"/>
            </p:cNvPicPr>
            <p:nvPr/>
          </p:nvPicPr>
          <p:blipFill>
            <a:blip r:embed="rId7">
              <a:extLst>
                <a:ext uri="{BEBA8EAE-BF5A-486C-A8C5-ECC9F3942E4B}">
                  <a14:imgProps xmlns:a14="http://schemas.microsoft.com/office/drawing/2010/main">
                    <a14:imgLayer r:embed="rId8">
                      <a14:imgEffect>
                        <a14:backgroundRemoval t="8969" b="93722" l="2765" r="92627">
                          <a14:foregroundMark x1="28571" y1="49776" x2="49770" y2="38117"/>
                          <a14:foregroundMark x1="57143" y1="22422" x2="43779" y2="17937"/>
                          <a14:foregroundMark x1="48387" y1="93722" x2="53456" y2="93722"/>
                          <a14:foregroundMark x1="92627" y1="56502" x2="88940" y2="48430"/>
                          <a14:foregroundMark x1="15207" y1="50673" x2="19355" y2="34529"/>
                          <a14:foregroundMark x1="55300" y1="47982" x2="57604" y2="26457"/>
                          <a14:foregroundMark x1="62212" y1="28700" x2="35945" y2="13453"/>
                          <a14:foregroundMark x1="54378" y1="14350" x2="65899" y2="38117"/>
                          <a14:foregroundMark x1="34562" y1="53363" x2="12442" y2="47085"/>
                          <a14:foregroundMark x1="17972" y1="62332" x2="16590" y2="57399"/>
                          <a14:foregroundMark x1="14286" y1="40359" x2="52535" y2="39462"/>
                          <a14:foregroundMark x1="62212" y1="50673" x2="60369" y2="15695"/>
                          <a14:foregroundMark x1="31797" y1="16143" x2="48848" y2="21525"/>
                          <a14:foregroundMark x1="41935" y1="14350" x2="49770" y2="9417"/>
                          <a14:foregroundMark x1="57143" y1="12108" x2="65899" y2="15695"/>
                          <a14:foregroundMark x1="27189" y1="34081" x2="27189" y2="34081"/>
                          <a14:foregroundMark x1="12442" y1="39910" x2="12442" y2="39910"/>
                          <a14:foregroundMark x1="9217" y1="51570" x2="9217" y2="51570"/>
                          <a14:foregroundMark x1="8295" y1="56951" x2="8295" y2="56951"/>
                          <a14:foregroundMark x1="8756" y1="61883" x2="8756" y2="61883"/>
                          <a14:foregroundMark x1="10138" y1="64126" x2="10138" y2="64126"/>
                          <a14:foregroundMark x1="2765" y1="53812" x2="2765" y2="53812"/>
                          <a14:foregroundMark x1="70507" y1="60987" x2="70507" y2="60987"/>
                          <a14:foregroundMark x1="44700" y1="64574" x2="44700" y2="64574"/>
                          <a14:foregroundMark x1="42857" y1="64574" x2="41935" y2="66816"/>
                          <a14:foregroundMark x1="38249" y1="73094" x2="38249" y2="75785"/>
                          <a14:foregroundMark x1="65899" y1="80717" x2="65899" y2="80717"/>
                          <a14:foregroundMark x1="57143" y1="93722" x2="57143" y2="93722"/>
                          <a14:foregroundMark x1="65899" y1="89238" x2="65438" y2="83408"/>
                        </a14:backgroundRemoval>
                      </a14:imgEffect>
                    </a14:imgLayer>
                  </a14:imgProps>
                </a:ext>
              </a:extLst>
            </a:blip>
            <a:stretch>
              <a:fillRect/>
            </a:stretch>
          </p:blipFill>
          <p:spPr>
            <a:xfrm>
              <a:off x="5340110" y="3836840"/>
              <a:ext cx="319865" cy="328709"/>
            </a:xfrm>
            <a:prstGeom prst="rect">
              <a:avLst/>
            </a:prstGeom>
          </p:spPr>
        </p:pic>
        <p:cxnSp>
          <p:nvCxnSpPr>
            <p:cNvPr id="42" name="直接箭头连接符 41"/>
            <p:cNvCxnSpPr>
              <a:endCxn id="57" idx="1"/>
            </p:cNvCxnSpPr>
            <p:nvPr/>
          </p:nvCxnSpPr>
          <p:spPr>
            <a:xfrm>
              <a:off x="1675620" y="3988636"/>
              <a:ext cx="1100104" cy="2570"/>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cxnSp>
          <p:nvCxnSpPr>
            <p:cNvPr id="43" name="直接箭头连接符 42"/>
            <p:cNvCxnSpPr>
              <a:stCxn id="57" idx="3"/>
              <a:endCxn id="58" idx="1"/>
            </p:cNvCxnSpPr>
            <p:nvPr/>
          </p:nvCxnSpPr>
          <p:spPr>
            <a:xfrm>
              <a:off x="3715484" y="3975321"/>
              <a:ext cx="649208" cy="132"/>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46" name="文本框 45"/>
            <p:cNvSpPr txBox="1"/>
            <p:nvPr/>
          </p:nvSpPr>
          <p:spPr>
            <a:xfrm>
              <a:off x="1687324" y="3995304"/>
              <a:ext cx="876099"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prstClr val="black"/>
                  </a:solidFill>
                  <a:effectLst/>
                  <a:uLnTx/>
                  <a:uFillTx/>
                  <a:latin typeface="Arial Black" panose="020B0A04020102020204"/>
                  <a:ea typeface="微软雅黑" panose="020B0503020204020204" charset="-122"/>
                </a:rPr>
                <a:t>VCS</a:t>
              </a:r>
              <a:endParaRPr kumimoji="0" lang="zh-CN" altLang="en-US" sz="1400" b="1" i="0" u="none" strike="noStrike" kern="0" cap="none" spc="0" normalizeH="0" baseline="0" noProof="0">
                <a:ln>
                  <a:noFill/>
                </a:ln>
                <a:solidFill>
                  <a:prstClr val="black"/>
                </a:solidFill>
                <a:effectLst/>
                <a:uLnTx/>
                <a:uFillTx/>
                <a:latin typeface="Arial Black" panose="020B0A04020102020204"/>
                <a:ea typeface="微软雅黑" panose="020B0503020204020204" charset="-122"/>
              </a:endParaRPr>
            </a:p>
          </p:txBody>
        </p:sp>
      </p:grpSp>
      <p:sp>
        <p:nvSpPr>
          <p:cNvPr id="50" name="矩形 49"/>
          <p:cNvSpPr/>
          <p:nvPr/>
        </p:nvSpPr>
        <p:spPr>
          <a:xfrm>
            <a:off x="8282305" y="2716530"/>
            <a:ext cx="3195320" cy="3472815"/>
          </a:xfrm>
          <a:prstGeom prst="rect">
            <a:avLst/>
          </a:prstGeom>
          <a:solidFill>
            <a:schemeClr val="bg1">
              <a:lumMod val="95000"/>
            </a:schemeClr>
          </a:solidFill>
          <a:ln>
            <a:solidFill>
              <a:schemeClr val="tx1"/>
            </a:solid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8396605" y="2875915"/>
            <a:ext cx="3000375" cy="40011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dirty="0">
                <a:ea typeface="Microsoft YaHei" panose="020B0503020204020204" pitchFamily="34" charset="-122"/>
                <a:cs typeface="Calibri" panose="020F0502020204030204"/>
              </a:rPr>
              <a:t># </a:t>
            </a:r>
            <a:r>
              <a:rPr lang="zh-CN" altLang="en-US" sz="2000" dirty="0">
                <a:ea typeface="Microsoft YaHei" panose="020B0503020204020204" pitchFamily="34" charset="-122"/>
                <a:cs typeface="+mn-ea"/>
              </a:rPr>
              <a:t>导入转成</a:t>
            </a:r>
            <a:r>
              <a:rPr lang="en-US" altLang="zh-CN" sz="2000" dirty="0">
                <a:ea typeface="Microsoft YaHei" panose="020B0503020204020204" pitchFamily="34" charset="-122"/>
                <a:cs typeface="+mn-lt"/>
              </a:rPr>
              <a:t>python</a:t>
            </a:r>
            <a:r>
              <a:rPr lang="zh-CN" altLang="en-US" sz="2000" dirty="0">
                <a:ea typeface="Microsoft YaHei" panose="020B0503020204020204" pitchFamily="34" charset="-122"/>
                <a:cs typeface="+mn-ea"/>
              </a:rPr>
              <a:t>包的</a:t>
            </a:r>
            <a:r>
              <a:rPr lang="en-US" altLang="zh-CN" sz="2000" dirty="0">
                <a:ea typeface="Microsoft YaHei" panose="020B0503020204020204" pitchFamily="34" charset="-122"/>
                <a:cs typeface="+mn-lt"/>
              </a:rPr>
              <a:t>RTL</a:t>
            </a:r>
          </a:p>
        </p:txBody>
      </p:sp>
      <p:sp>
        <p:nvSpPr>
          <p:cNvPr id="53" name="箭头: 下 52"/>
          <p:cNvSpPr/>
          <p:nvPr/>
        </p:nvSpPr>
        <p:spPr>
          <a:xfrm>
            <a:off x="6459671" y="2041295"/>
            <a:ext cx="355970" cy="5228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8396605" y="3865880"/>
            <a:ext cx="2830830" cy="39878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a:ea typeface="微软雅黑" panose="020B0503020204020204" charset="-122"/>
                <a:cs typeface="Calibri" panose="020F0502020204030204"/>
              </a:rPr>
              <a:t># </a:t>
            </a:r>
            <a:r>
              <a:rPr lang="zh-CN" altLang="en-US" sz="2000">
                <a:latin typeface="微软雅黑" panose="020B0503020204020204" charset="-122"/>
                <a:ea typeface="微软雅黑" panose="020B0503020204020204" charset="-122"/>
                <a:cs typeface="微软雅黑" panose="020B0503020204020204" charset="-122"/>
              </a:rPr>
              <a:t>创建DUT</a:t>
            </a:r>
          </a:p>
        </p:txBody>
      </p:sp>
      <p:sp>
        <p:nvSpPr>
          <p:cNvPr id="55" name="文本框 54"/>
          <p:cNvSpPr txBox="1"/>
          <p:nvPr/>
        </p:nvSpPr>
        <p:spPr>
          <a:xfrm>
            <a:off x="8396605" y="4399915"/>
            <a:ext cx="2830830" cy="39878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dirty="0">
                <a:ea typeface="微软雅黑" panose="020B0503020204020204" charset="-122"/>
                <a:cs typeface="Calibri" panose="020F0502020204030204"/>
              </a:rPr>
              <a:t># </a:t>
            </a:r>
            <a:r>
              <a:rPr lang="zh-CN" altLang="en-US" sz="2000" dirty="0">
                <a:latin typeface="微软雅黑" panose="020B0503020204020204" charset="-122"/>
                <a:ea typeface="微软雅黑" panose="020B0503020204020204" charset="-122"/>
                <a:cs typeface="Calibri" panose="020F0502020204030204"/>
              </a:rPr>
              <a:t>信号赋值</a:t>
            </a:r>
          </a:p>
        </p:txBody>
      </p:sp>
      <p:sp>
        <p:nvSpPr>
          <p:cNvPr id="2" name="文本框 1"/>
          <p:cNvSpPr txBox="1"/>
          <p:nvPr/>
        </p:nvSpPr>
        <p:spPr>
          <a:xfrm>
            <a:off x="8396605" y="4924425"/>
            <a:ext cx="2856230" cy="39878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000" dirty="0">
                <a:ea typeface="微软雅黑" panose="020B0503020204020204" charset="-122"/>
                <a:cs typeface="Calibri" panose="020F0502020204030204"/>
              </a:rPr>
              <a:t># assert </a:t>
            </a:r>
            <a:r>
              <a:rPr lang="zh-CN" altLang="en-US" sz="2000" dirty="0">
                <a:latin typeface="微软雅黑" panose="020B0503020204020204" charset="-122"/>
                <a:ea typeface="微软雅黑" panose="020B0503020204020204" charset="-122"/>
                <a:cs typeface="Calibri" panose="020F0502020204030204"/>
              </a:rPr>
              <a:t>结果</a:t>
            </a:r>
          </a:p>
        </p:txBody>
      </p:sp>
      <p:sp>
        <p:nvSpPr>
          <p:cNvPr id="8" name="矩形 7"/>
          <p:cNvSpPr/>
          <p:nvPr/>
        </p:nvSpPr>
        <p:spPr>
          <a:xfrm>
            <a:off x="6095466" y="1384557"/>
            <a:ext cx="1087706" cy="529606"/>
          </a:xfrm>
          <a:prstGeom prst="rect">
            <a:avLst/>
          </a:prstGeom>
          <a:solidFill>
            <a:srgbClr val="5AA2AE">
              <a:lumMod val="75000"/>
            </a:srgbClr>
          </a:solidFill>
          <a:ln w="9525" cap="flat" cmpd="sng" algn="ctr">
            <a:solidFill>
              <a:srgbClr val="5AA2AE">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algn="ctr">
              <a:defRPr/>
            </a:pPr>
            <a:r>
              <a:rPr lang="en-US" altLang="zh-CN" sz="1400" kern="0">
                <a:solidFill>
                  <a:prstClr val="white"/>
                </a:solidFill>
                <a:latin typeface="Arial Black" panose="020B0A04020102020204"/>
                <a:ea typeface="微软雅黑" panose="020B0503020204020204" charset="-122"/>
              </a:rPr>
              <a:t>Test Case</a:t>
            </a:r>
            <a:endParaRPr kumimoji="0" lang="zh-CN" altLang="en-US" sz="1400" b="0" i="0" u="none" strike="noStrike" kern="0" cap="none" spc="0" normalizeH="0" baseline="0" noProof="0">
              <a:ln>
                <a:noFill/>
              </a:ln>
              <a:solidFill>
                <a:prstClr val="white"/>
              </a:solidFill>
              <a:effectLst/>
              <a:uLnTx/>
              <a:uFillTx/>
              <a:latin typeface="Arial Black" panose="020B0A04020102020204"/>
              <a:ea typeface="微软雅黑" panose="020B0503020204020204" charset="-122"/>
              <a:cs typeface="+mn-cs"/>
            </a:endParaRPr>
          </a:p>
        </p:txBody>
      </p:sp>
      <p:cxnSp>
        <p:nvCxnSpPr>
          <p:cNvPr id="10" name="直接箭头连接符 9"/>
          <p:cNvCxnSpPr/>
          <p:nvPr/>
        </p:nvCxnSpPr>
        <p:spPr>
          <a:xfrm>
            <a:off x="5578589" y="1628729"/>
            <a:ext cx="496808" cy="132"/>
          </a:xfrm>
          <a:prstGeom prst="straightConnector1">
            <a:avLst/>
          </a:prstGeom>
          <a:noFill/>
          <a:ln w="25400" cap="flat" cmpd="sng" algn="ctr">
            <a:solidFill>
              <a:srgbClr val="4A66AC"/>
            </a:solidFill>
            <a:prstDash val="solid"/>
            <a:tailEnd type="triangle"/>
          </a:ln>
          <a:effectLst>
            <a:outerShdw blurRad="40000" dist="20000" dir="5400000" rotWithShape="0">
              <a:srgbClr val="000000">
                <a:alpha val="38000"/>
              </a:srgbClr>
            </a:outerShdw>
          </a:effectLst>
        </p:spPr>
      </p:cxnSp>
      <p:sp>
        <p:nvSpPr>
          <p:cNvPr id="4" name="箭头: 下 3"/>
          <p:cNvSpPr/>
          <p:nvPr/>
        </p:nvSpPr>
        <p:spPr>
          <a:xfrm>
            <a:off x="1135964" y="2077501"/>
            <a:ext cx="355970" cy="5228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9"/>
          <a:stretch>
            <a:fillRect/>
          </a:stretch>
        </p:blipFill>
        <p:spPr>
          <a:xfrm>
            <a:off x="4178343" y="2691259"/>
            <a:ext cx="3834246" cy="3620894"/>
          </a:xfrm>
          <a:prstGeom prst="rect">
            <a:avLst/>
          </a:prstGeom>
          <a:ln>
            <a:solidFill>
              <a:srgbClr val="4472C4"/>
            </a:solidFill>
          </a:ln>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dirty="0">
                <a:solidFill>
                  <a:schemeClr val="tx1"/>
                </a:solidFill>
                <a:latin typeface="+mj-lt"/>
                <a:ea typeface="微软雅黑" panose="020B0503020204020204" charset="-122"/>
              </a:rPr>
              <a:t>Picker</a:t>
            </a:r>
            <a:r>
              <a:rPr lang="zh-CN" altLang="en-US" dirty="0">
                <a:solidFill>
                  <a:schemeClr val="tx1"/>
                </a:solidFill>
                <a:latin typeface="+mj-lt"/>
                <a:ea typeface="微软雅黑" panose="020B0503020204020204" charset="-122"/>
              </a:rPr>
              <a:t>工作流程</a:t>
            </a:r>
            <a:r>
              <a:rPr lang="en-US" dirty="0">
                <a:solidFill>
                  <a:schemeClr val="tx1"/>
                </a:solidFill>
                <a:latin typeface="+mj-lt"/>
                <a:ea typeface="微软雅黑" panose="020B0503020204020204" charset="-122"/>
              </a:rPr>
              <a:t> </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smtClean="0"/>
              <a:t>31</a:t>
            </a:fld>
            <a:endParaRPr lang="zh-CN" altLang="en-US"/>
          </a:p>
        </p:txBody>
      </p:sp>
      <p:sp>
        <p:nvSpPr>
          <p:cNvPr id="62"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t>31</a:t>
            </a:fld>
            <a:endParaRPr lang="zh-CN" altLang="en-US"/>
          </a:p>
        </p:txBody>
      </p:sp>
      <p:pic>
        <p:nvPicPr>
          <p:cNvPr id="4" name="图片 3"/>
          <p:cNvPicPr>
            <a:picLocks noChangeAspect="1"/>
          </p:cNvPicPr>
          <p:nvPr/>
        </p:nvPicPr>
        <p:blipFill>
          <a:blip r:embed="rId6"/>
          <a:stretch>
            <a:fillRect/>
          </a:stretch>
        </p:blipFill>
        <p:spPr>
          <a:xfrm>
            <a:off x="0" y="1913438"/>
            <a:ext cx="12192000" cy="3031123"/>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en-US" dirty="0">
                <a:solidFill>
                  <a:schemeClr val="tx1"/>
                </a:solidFill>
                <a:latin typeface="+mj-lt"/>
                <a:ea typeface="微软雅黑" panose="020B0503020204020204" charset="-122"/>
              </a:rPr>
              <a:t>Cache</a:t>
            </a:r>
            <a:r>
              <a:rPr lang="zh-CN" altLang="en-US" dirty="0">
                <a:solidFill>
                  <a:schemeClr val="tx1"/>
                </a:solidFill>
                <a:latin typeface="+mj-lt"/>
                <a:ea typeface="微软雅黑" panose="020B0503020204020204" charset="-122"/>
              </a:rPr>
              <a:t>例子</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fld id="{49AE70B2-8BF9-45C0-BB95-33D1B9D3A854}" type="slidenum">
              <a:rPr lang="zh-CN" altLang="en-US" dirty="0" smtClean="0">
                <a:solidFill>
                  <a:srgbClr val="B2B2B2"/>
                </a:solidFill>
                <a:ea typeface="微软雅黑" panose="020B0503020204020204" charset="-122"/>
              </a:rPr>
              <a:t>32</a:t>
            </a:fld>
            <a:endParaRPr lang="zh-CN" altLang="en-US">
              <a:solidFill>
                <a:srgbClr val="B2B2B2"/>
              </a:solidFill>
              <a:ea typeface="微软雅黑" panose="020B0503020204020204" charset="-122"/>
              <a:cs typeface="Calibri" panose="020F0502020204030204"/>
            </a:endParaRPr>
          </a:p>
        </p:txBody>
      </p:sp>
      <p:pic>
        <p:nvPicPr>
          <p:cNvPr id="4" name="图片 3" descr="图片包含 图示&#10;&#10;AI 生成的内容可能不正确。"/>
          <p:cNvPicPr>
            <a:picLocks noChangeAspect="1"/>
          </p:cNvPicPr>
          <p:nvPr/>
        </p:nvPicPr>
        <p:blipFill>
          <a:blip r:embed="rId6"/>
          <a:stretch>
            <a:fillRect/>
          </a:stretch>
        </p:blipFill>
        <p:spPr>
          <a:xfrm>
            <a:off x="1376569" y="1172862"/>
            <a:ext cx="5340021" cy="4662302"/>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4235351385"/>
              </p:ext>
            </p:extLst>
          </p:nvPr>
        </p:nvGraphicFramePr>
        <p:xfrm>
          <a:off x="7403175" y="1633237"/>
          <a:ext cx="3262512" cy="3915116"/>
        </p:xfrm>
        <a:graphic>
          <a:graphicData uri="http://schemas.openxmlformats.org/drawingml/2006/table">
            <a:tbl>
              <a:tblPr firstRow="1" bandRow="1">
                <a:tableStyleId>{5C22544A-7EE6-4342-B048-85BDC9FD1C3A}</a:tableStyleId>
              </a:tblPr>
              <a:tblGrid>
                <a:gridCol w="1631256">
                  <a:extLst>
                    <a:ext uri="{9D8B030D-6E8A-4147-A177-3AD203B41FA5}">
                      <a16:colId xmlns:a16="http://schemas.microsoft.com/office/drawing/2014/main" val="20000"/>
                    </a:ext>
                  </a:extLst>
                </a:gridCol>
                <a:gridCol w="1631256">
                  <a:extLst>
                    <a:ext uri="{9D8B030D-6E8A-4147-A177-3AD203B41FA5}">
                      <a16:colId xmlns:a16="http://schemas.microsoft.com/office/drawing/2014/main" val="20001"/>
                    </a:ext>
                  </a:extLst>
                </a:gridCol>
              </a:tblGrid>
              <a:tr h="463826">
                <a:tc>
                  <a:txBody>
                    <a:bodyPr/>
                    <a:lstStyle/>
                    <a:p>
                      <a:pPr algn="ctr"/>
                      <a:r>
                        <a:rPr lang="zh-CN" altLang="en-US" sz="2400" dirty="0">
                          <a:latin typeface="+mn-lt"/>
                          <a:ea typeface="Microsoft YaHei" panose="020B0503020204020204" pitchFamily="34" charset="-122"/>
                        </a:rPr>
                        <a:t>前缀</a:t>
                      </a:r>
                    </a:p>
                  </a:txBody>
                  <a:tcPr anchor="ctr"/>
                </a:tc>
                <a:tc>
                  <a:txBody>
                    <a:bodyPr/>
                    <a:lstStyle/>
                    <a:p>
                      <a:pPr algn="ctr"/>
                      <a:r>
                        <a:rPr lang="zh-CN" altLang="en-US" sz="2400" b="1">
                          <a:latin typeface="+mn-lt"/>
                          <a:ea typeface="Microsoft YaHei" panose="020B0503020204020204" pitchFamily="34" charset="-122"/>
                        </a:rPr>
                        <a:t>数量</a:t>
                      </a:r>
                    </a:p>
                  </a:txBody>
                  <a:tcPr anchor="ctr"/>
                </a:tc>
                <a:extLst>
                  <a:ext uri="{0D108BD9-81ED-4DB2-BD59-A6C34878D82A}">
                    <a16:rowId xmlns:a16="http://schemas.microsoft.com/office/drawing/2014/main" val="10000"/>
                  </a:ext>
                </a:extLst>
              </a:tr>
              <a:tr h="464250">
                <a:tc>
                  <a:txBody>
                    <a:bodyPr/>
                    <a:lstStyle/>
                    <a:p>
                      <a:pPr algn="ctr"/>
                      <a:r>
                        <a:rPr lang="en-US" altLang="zh-CN" sz="2000">
                          <a:solidFill>
                            <a:schemeClr val="tx1"/>
                          </a:solidFill>
                          <a:latin typeface="+mn-lt"/>
                          <a:ea typeface="Microsoft YaHei" panose="020B0503020204020204" pitchFamily="34" charset="-122"/>
                          <a:cs typeface="+mn-lt"/>
                        </a:rPr>
                        <a:t>clock</a:t>
                      </a:r>
                    </a:p>
                    <a:p>
                      <a:pPr lvl="0" algn="ctr">
                        <a:buNone/>
                      </a:pPr>
                      <a:r>
                        <a:rPr lang="en-US" altLang="zh-CN" sz="2000">
                          <a:solidFill>
                            <a:schemeClr val="tx1"/>
                          </a:solidFill>
                          <a:latin typeface="+mn-lt"/>
                          <a:ea typeface="Microsoft YaHei" panose="020B0503020204020204" pitchFamily="34" charset="-122"/>
                          <a:cs typeface="+mn-lt"/>
                        </a:rPr>
                        <a:t>reset</a:t>
                      </a:r>
                    </a:p>
                  </a:txBody>
                  <a:tcPr anchor="ctr"/>
                </a:tc>
                <a:tc>
                  <a:txBody>
                    <a:bodyPr/>
                    <a:lstStyle/>
                    <a:p>
                      <a:pPr lvl="0" algn="ctr">
                        <a:buNone/>
                      </a:pPr>
                      <a:r>
                        <a:rPr lang="en-US" altLang="zh-CN" sz="2000">
                          <a:solidFill>
                            <a:schemeClr val="tx1"/>
                          </a:solidFill>
                          <a:latin typeface="+mn-lt"/>
                          <a:ea typeface="Microsoft YaHei" panose="020B0503020204020204" pitchFamily="34" charset="-122"/>
                          <a:cs typeface="+mn-lt"/>
                        </a:rPr>
                        <a:t>2</a:t>
                      </a:r>
                    </a:p>
                  </a:txBody>
                  <a:tcPr anchor="ctr"/>
                </a:tc>
                <a:extLst>
                  <a:ext uri="{0D108BD9-81ED-4DB2-BD59-A6C34878D82A}">
                    <a16:rowId xmlns:a16="http://schemas.microsoft.com/office/drawing/2014/main" val="10001"/>
                  </a:ext>
                </a:extLst>
              </a:tr>
              <a:tr h="464250">
                <a:tc>
                  <a:txBody>
                    <a:bodyPr/>
                    <a:lstStyle/>
                    <a:p>
                      <a:pPr algn="ctr"/>
                      <a:r>
                        <a:rPr lang="en-US" altLang="zh-CN" sz="2000">
                          <a:solidFill>
                            <a:schemeClr val="tx1"/>
                          </a:solidFill>
                          <a:latin typeface="+mn-lt"/>
                          <a:ea typeface="Microsoft YaHei" panose="020B0503020204020204" pitchFamily="34" charset="-122"/>
                          <a:cs typeface="+mn-lt"/>
                        </a:rPr>
                        <a:t>io_flash</a:t>
                      </a:r>
                    </a:p>
                    <a:p>
                      <a:pPr lvl="0" algn="ctr">
                        <a:buNone/>
                      </a:pPr>
                      <a:r>
                        <a:rPr lang="en-US" altLang="zh-CN" sz="2000">
                          <a:solidFill>
                            <a:schemeClr val="tx1"/>
                          </a:solidFill>
                          <a:latin typeface="+mn-lt"/>
                          <a:ea typeface="Microsoft YaHei" panose="020B0503020204020204" pitchFamily="34" charset="-122"/>
                          <a:cs typeface="+mn-lt"/>
                        </a:rPr>
                        <a:t>io_empty</a:t>
                      </a:r>
                    </a:p>
                    <a:p>
                      <a:pPr lvl="0" algn="ctr">
                        <a:buNone/>
                      </a:pPr>
                      <a:r>
                        <a:rPr lang="en-US" altLang="zh-CN" sz="2000">
                          <a:solidFill>
                            <a:schemeClr val="tx1"/>
                          </a:solidFill>
                          <a:latin typeface="+mn-lt"/>
                          <a:ea typeface="Microsoft YaHei" panose="020B0503020204020204" pitchFamily="34" charset="-122"/>
                          <a:cs typeface="+mn-lt"/>
                        </a:rPr>
                        <a:t>io_in_*</a:t>
                      </a:r>
                    </a:p>
                  </a:txBody>
                  <a:tcPr anchor="ctr"/>
                </a:tc>
                <a:tc>
                  <a:txBody>
                    <a:bodyPr/>
                    <a:lstStyle/>
                    <a:p>
                      <a:pPr lvl="0" algn="ctr">
                        <a:buNone/>
                      </a:pPr>
                      <a:r>
                        <a:rPr lang="en-US" altLang="zh-CN" sz="2000">
                          <a:solidFill>
                            <a:schemeClr val="tx1"/>
                          </a:solidFill>
                          <a:latin typeface="+mn-lt"/>
                          <a:ea typeface="Microsoft YaHei" panose="020B0503020204020204" pitchFamily="34" charset="-122"/>
                          <a:cs typeface="+mn-lt"/>
                        </a:rPr>
                        <a:t>25</a:t>
                      </a:r>
                    </a:p>
                  </a:txBody>
                  <a:tcPr anchor="ctr"/>
                </a:tc>
                <a:extLst>
                  <a:ext uri="{0D108BD9-81ED-4DB2-BD59-A6C34878D82A}">
                    <a16:rowId xmlns:a16="http://schemas.microsoft.com/office/drawing/2014/main" val="10002"/>
                  </a:ext>
                </a:extLst>
              </a:tr>
              <a:tr h="464250">
                <a:tc>
                  <a:txBody>
                    <a:bodyPr/>
                    <a:lstStyle/>
                    <a:p>
                      <a:pPr algn="ctr"/>
                      <a:r>
                        <a:rPr lang="en-US" altLang="zh-CN" sz="2000">
                          <a:solidFill>
                            <a:schemeClr val="tx1"/>
                          </a:solidFill>
                          <a:latin typeface="+mn-lt"/>
                          <a:ea typeface="Microsoft YaHei" panose="020B0503020204020204" pitchFamily="34" charset="-122"/>
                          <a:cs typeface="+mn-lt"/>
                        </a:rPr>
                        <a:t>io_mmio_*</a:t>
                      </a:r>
                    </a:p>
                  </a:txBody>
                  <a:tcPr anchor="ctr"/>
                </a:tc>
                <a:tc>
                  <a:txBody>
                    <a:bodyPr/>
                    <a:lstStyle/>
                    <a:p>
                      <a:pPr lvl="0" algn="ctr">
                        <a:buNone/>
                      </a:pPr>
                      <a:r>
                        <a:rPr lang="en-US" altLang="zh-CN">
                          <a:latin typeface="+mn-lt"/>
                          <a:ea typeface="Microsoft YaHei" panose="020B0503020204020204" pitchFamily="34" charset="-122"/>
                        </a:rPr>
                        <a:t>7</a:t>
                      </a:r>
                      <a:endParaRPr lang="zh-CN" altLang="en-US">
                        <a:latin typeface="+mn-lt"/>
                        <a:ea typeface="Microsoft YaHei" panose="020B0503020204020204" pitchFamily="34" charset="-122"/>
                      </a:endParaRPr>
                    </a:p>
                  </a:txBody>
                  <a:tcPr anchor="ctr"/>
                </a:tc>
                <a:extLst>
                  <a:ext uri="{0D108BD9-81ED-4DB2-BD59-A6C34878D82A}">
                    <a16:rowId xmlns:a16="http://schemas.microsoft.com/office/drawing/2014/main" val="10003"/>
                  </a:ext>
                </a:extLst>
              </a:tr>
              <a:tr h="464250">
                <a:tc>
                  <a:txBody>
                    <a:bodyPr/>
                    <a:lstStyle/>
                    <a:p>
                      <a:pPr algn="ctr"/>
                      <a:r>
                        <a:rPr lang="en-US" altLang="zh-CN" sz="2000">
                          <a:solidFill>
                            <a:schemeClr val="tx1"/>
                          </a:solidFill>
                          <a:latin typeface="+mn-lt"/>
                          <a:ea typeface="Microsoft YaHei" panose="020B0503020204020204" pitchFamily="34" charset="-122"/>
                          <a:cs typeface="+mn-lt"/>
                        </a:rPr>
                        <a:t>io_metaReadBus_*</a:t>
                      </a:r>
                    </a:p>
                  </a:txBody>
                  <a:tcPr anchor="ctr"/>
                </a:tc>
                <a:tc>
                  <a:txBody>
                    <a:bodyPr/>
                    <a:lstStyle/>
                    <a:p>
                      <a:pPr algn="ctr"/>
                      <a:r>
                        <a:rPr lang="en-US" altLang="zh-CN">
                          <a:latin typeface="+mn-lt"/>
                          <a:ea typeface="Microsoft YaHei" panose="020B0503020204020204" pitchFamily="34" charset="-122"/>
                        </a:rPr>
                        <a:t>21</a:t>
                      </a:r>
                      <a:endParaRPr lang="zh-CN" altLang="en-US">
                        <a:latin typeface="+mn-lt"/>
                        <a:ea typeface="Microsoft YaHei" panose="020B0503020204020204" pitchFamily="34" charset="-122"/>
                      </a:endParaRPr>
                    </a:p>
                  </a:txBody>
                  <a:tcPr anchor="ctr"/>
                </a:tc>
                <a:extLst>
                  <a:ext uri="{0D108BD9-81ED-4DB2-BD59-A6C34878D82A}">
                    <a16:rowId xmlns:a16="http://schemas.microsoft.com/office/drawing/2014/main" val="10004"/>
                  </a:ext>
                </a:extLst>
              </a:tr>
              <a:tr h="464250">
                <a:tc>
                  <a:txBody>
                    <a:bodyPr/>
                    <a:lstStyle/>
                    <a:p>
                      <a:pPr lvl="0" algn="ctr"/>
                      <a:r>
                        <a:rPr lang="en-US" altLang="zh-CN" sz="3200">
                          <a:latin typeface="+mn-lt"/>
                          <a:ea typeface="Microsoft YaHei" panose="020B0503020204020204" pitchFamily="34" charset="-122"/>
                        </a:rPr>
                        <a:t>…</a:t>
                      </a:r>
                      <a:endParaRPr lang="zh-CN" altLang="en-US" sz="3200">
                        <a:latin typeface="+mn-lt"/>
                        <a:ea typeface="Microsoft YaHei" panose="020B0503020204020204" pitchFamily="34" charset="-122"/>
                      </a:endParaRPr>
                    </a:p>
                  </a:txBody>
                  <a:tcPr anchor="ctr"/>
                </a:tc>
                <a:tc>
                  <a:txBody>
                    <a:bodyPr/>
                    <a:lstStyle/>
                    <a:p>
                      <a:pPr algn="ctr"/>
                      <a:endParaRPr lang="zh-CN" altLang="en-US" dirty="0">
                        <a:latin typeface="+mn-lt"/>
                        <a:ea typeface="Microsoft YaHei" panose="020B0503020204020204" pitchFamily="34" charset="-122"/>
                      </a:endParaRPr>
                    </a:p>
                  </a:txBody>
                  <a:tcPr anchor="ctr"/>
                </a:tc>
                <a:extLst>
                  <a:ext uri="{0D108BD9-81ED-4DB2-BD59-A6C34878D82A}">
                    <a16:rowId xmlns:a16="http://schemas.microsoft.com/office/drawing/2014/main" val="10005"/>
                  </a:ext>
                </a:extLst>
              </a:tr>
            </a:tbl>
          </a:graphicData>
        </a:graphic>
      </p:graphicFrame>
      <p:sp>
        <p:nvSpPr>
          <p:cNvPr id="2" name="文本框 1"/>
          <p:cNvSpPr txBox="1"/>
          <p:nvPr/>
        </p:nvSpPr>
        <p:spPr>
          <a:xfrm>
            <a:off x="8089760" y="1172862"/>
            <a:ext cx="1889342"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2000" dirty="0">
                <a:ea typeface="Microsoft YaHei" panose="020B0503020204020204" pitchFamily="34" charset="-122"/>
                <a:cs typeface="+mn-lt"/>
              </a:rPr>
              <a:t>Cache</a:t>
            </a:r>
            <a:r>
              <a:rPr lang="zh-CN" altLang="en-US" sz="2400" dirty="0">
                <a:ea typeface="Microsoft YaHei" panose="020B0503020204020204" pitchFamily="34" charset="-122"/>
                <a:cs typeface="Calibri" panose="020F0502020204030204"/>
              </a:rPr>
              <a:t> 信号</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040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00" dirty="0">
                <a:solidFill>
                  <a:schemeClr val="tx1"/>
                </a:solidFill>
                <a:latin typeface="+mj-lt"/>
                <a:ea typeface="微软雅黑" panose="020B0503020204020204" charset="-122"/>
                <a:cs typeface="Times New Roman" panose="02020603050405020304"/>
              </a:rPr>
              <a:t>Toffee​</a:t>
            </a:r>
            <a:r>
              <a:rPr lang="zh-CN" altLang="en-US" sz="3700" dirty="0">
                <a:solidFill>
                  <a:schemeClr val="tx1"/>
                </a:solidFill>
                <a:latin typeface="+mj-lt"/>
                <a:ea typeface="微软雅黑" panose="020B0503020204020204" charset="-122"/>
                <a:cs typeface="Times New Roman" panose="02020603050405020304"/>
              </a:rPr>
              <a:t>：</a:t>
            </a:r>
            <a:r>
              <a:rPr lang="zh-CN" altLang="en-US" sz="3700" dirty="0">
                <a:solidFill>
                  <a:schemeClr val="tx1"/>
                </a:solidFill>
                <a:latin typeface="+mj-lt"/>
                <a:cs typeface="Times New Roman" panose="02020603050405020304"/>
                <a:sym typeface="+mn-ea"/>
              </a:rPr>
              <a:t>高级语言验证框架</a:t>
            </a:r>
            <a:endParaRPr lang="zh-CN" altLang="en-US" sz="3700" dirty="0">
              <a:solidFill>
                <a:schemeClr val="tx1"/>
              </a:solidFill>
              <a:latin typeface="+mj-lt"/>
              <a:ea typeface="微软雅黑" panose="020B0503020204020204" charset="-122"/>
              <a:cs typeface="Times New Roman" panose="02020603050405020304"/>
            </a:endParaRPr>
          </a:p>
        </p:txBody>
      </p:sp>
      <p:pic>
        <p:nvPicPr>
          <p:cNvPr id="3" name="图片 2" descr="图示&#10;&#10;AI 生成的内容可能不正确。"/>
          <p:cNvPicPr>
            <a:picLocks noChangeAspect="1"/>
          </p:cNvPicPr>
          <p:nvPr/>
        </p:nvPicPr>
        <p:blipFill>
          <a:blip r:embed="rId6"/>
          <a:stretch>
            <a:fillRect/>
          </a:stretch>
        </p:blipFill>
        <p:spPr>
          <a:xfrm>
            <a:off x="1253718" y="1478113"/>
            <a:ext cx="4842282" cy="4381386"/>
          </a:xfrm>
          <a:prstGeom prst="rect">
            <a:avLst/>
          </a:prstGeom>
        </p:spPr>
      </p:pic>
      <p:sp>
        <p:nvSpPr>
          <p:cNvPr id="7" name="内容占位符 10"/>
          <p:cNvSpPr>
            <a:spLocks noGrp="1"/>
          </p:cNvSpPr>
          <p:nvPr>
            <p:ph idx="1"/>
          </p:nvPr>
        </p:nvSpPr>
        <p:spPr>
          <a:xfrm>
            <a:off x="6687826" y="965200"/>
            <a:ext cx="4230999" cy="5070630"/>
          </a:xfrm>
        </p:spPr>
        <p:txBody>
          <a:bodyPr vert="horz" lIns="91440" tIns="45720" rIns="91440" bIns="45720" rtlCol="0" anchor="t">
            <a:normAutofit lnSpcReduction="10000"/>
          </a:bodyPr>
          <a:lstStyle/>
          <a:p>
            <a:pPr>
              <a:lnSpc>
                <a:spcPct val="130000"/>
              </a:lnSpc>
            </a:pPr>
            <a:r>
              <a:rPr lang="zh-CN" altLang="en-US" b="1" dirty="0">
                <a:solidFill>
                  <a:srgbClr val="008598"/>
                </a:solidFill>
                <a:ea typeface="微软雅黑" panose="020B0503020204020204" charset="-122"/>
              </a:rPr>
              <a:t>类</a:t>
            </a:r>
            <a:r>
              <a:rPr lang="en-US" altLang="zh-CN" b="1" dirty="0">
                <a:solidFill>
                  <a:srgbClr val="008598"/>
                </a:solidFill>
                <a:ea typeface="微软雅黑" panose="020B0503020204020204" charset="-122"/>
              </a:rPr>
              <a:t>UVM</a:t>
            </a:r>
            <a:r>
              <a:rPr lang="zh-CN" altLang="en-US" b="1" dirty="0">
                <a:solidFill>
                  <a:srgbClr val="008598"/>
                </a:solidFill>
                <a:ea typeface="微软雅黑" panose="020B0503020204020204" charset="-122"/>
              </a:rPr>
              <a:t>验证框架</a:t>
            </a:r>
            <a:endParaRPr lang="en-US" altLang="zh-CN" b="1" dirty="0">
              <a:solidFill>
                <a:srgbClr val="008598"/>
              </a:solidFill>
              <a:ea typeface="微软雅黑" panose="020B0503020204020204" charset="-122"/>
            </a:endParaRPr>
          </a:p>
          <a:p>
            <a:pPr lvl="1">
              <a:lnSpc>
                <a:spcPct val="130000"/>
              </a:lnSpc>
            </a:pPr>
            <a:r>
              <a:rPr lang="en-US" altLang="zh-CN" dirty="0">
                <a:ea typeface="微软雅黑" panose="020B0503020204020204" charset="-122"/>
              </a:rPr>
              <a:t>Bundle, Agent, Env</a:t>
            </a:r>
            <a:endParaRPr lang="en-US" altLang="zh-CN" dirty="0">
              <a:ea typeface="微软雅黑" panose="020B0503020204020204" charset="-122"/>
              <a:cs typeface="Calibri" panose="020F0502020204030204"/>
            </a:endParaRPr>
          </a:p>
          <a:p>
            <a:pPr lvl="1">
              <a:lnSpc>
                <a:spcPct val="130000"/>
              </a:lnSpc>
            </a:pPr>
            <a:r>
              <a:rPr lang="en-US" altLang="zh-CN" dirty="0">
                <a:ea typeface="微软雅黑" panose="020B0503020204020204" charset="-122"/>
              </a:rPr>
              <a:t>Testcase</a:t>
            </a:r>
            <a:r>
              <a:rPr lang="zh-CN" altLang="en-US" dirty="0">
                <a:ea typeface="微软雅黑" panose="020B0503020204020204" charset="-122"/>
              </a:rPr>
              <a:t>管理</a:t>
            </a:r>
            <a:endParaRPr lang="en-US" altLang="zh-CN" dirty="0">
              <a:ea typeface="微软雅黑" panose="020B0503020204020204" charset="-122"/>
              <a:cs typeface="Calibri" panose="020F0502020204030204"/>
            </a:endParaRPr>
          </a:p>
          <a:p>
            <a:pPr>
              <a:lnSpc>
                <a:spcPct val="130000"/>
              </a:lnSpc>
            </a:pPr>
            <a:r>
              <a:rPr lang="zh-CN" altLang="en-US" b="1" dirty="0">
                <a:solidFill>
                  <a:srgbClr val="008598"/>
                </a:solidFill>
                <a:ea typeface="微软雅黑" panose="020B0503020204020204" charset="-122"/>
              </a:rPr>
              <a:t>覆盖率</a:t>
            </a:r>
            <a:endParaRPr lang="en-US" altLang="zh-CN" b="1" dirty="0">
              <a:solidFill>
                <a:srgbClr val="008598"/>
              </a:solidFill>
              <a:ea typeface="微软雅黑" panose="020B0503020204020204" charset="-122"/>
              <a:cs typeface="Calibri" panose="020F0502020204030204"/>
            </a:endParaRPr>
          </a:p>
          <a:p>
            <a:pPr lvl="1">
              <a:lnSpc>
                <a:spcPct val="130000"/>
              </a:lnSpc>
            </a:pPr>
            <a:r>
              <a:rPr lang="zh-CN" altLang="en-US" dirty="0">
                <a:ea typeface="微软雅黑" panose="020B0503020204020204" charset="-122"/>
                <a:cs typeface="Calibri" panose="020F0502020204030204"/>
              </a:rPr>
              <a:t>行覆盖率</a:t>
            </a:r>
            <a:endParaRPr lang="en-US" altLang="zh-CN" dirty="0">
              <a:ea typeface="微软雅黑" panose="020B0503020204020204" charset="-122"/>
              <a:cs typeface="Calibri" panose="020F0502020204030204"/>
            </a:endParaRPr>
          </a:p>
          <a:p>
            <a:pPr lvl="1">
              <a:lnSpc>
                <a:spcPct val="130000"/>
              </a:lnSpc>
            </a:pPr>
            <a:r>
              <a:rPr lang="zh-CN" altLang="en-US" dirty="0">
                <a:ea typeface="微软雅黑" panose="020B0503020204020204" charset="-122"/>
              </a:rPr>
              <a:t>功能覆盖率</a:t>
            </a:r>
            <a:endParaRPr lang="en-US" altLang="zh-CN" dirty="0">
              <a:ea typeface="微软雅黑" panose="020B0503020204020204" charset="-122"/>
              <a:cs typeface="Calibri" panose="020F0502020204030204"/>
            </a:endParaRPr>
          </a:p>
          <a:p>
            <a:pPr>
              <a:lnSpc>
                <a:spcPct val="130000"/>
              </a:lnSpc>
            </a:pPr>
            <a:r>
              <a:rPr lang="zh-CN" altLang="en-US" b="1" dirty="0">
                <a:solidFill>
                  <a:srgbClr val="008598"/>
                </a:solidFill>
                <a:ea typeface="微软雅黑" panose="020B0503020204020204" charset="-122"/>
              </a:rPr>
              <a:t>异步</a:t>
            </a:r>
            <a:endParaRPr lang="en-US" altLang="zh-CN" b="1" dirty="0">
              <a:solidFill>
                <a:srgbClr val="008598"/>
              </a:solidFill>
              <a:ea typeface="微软雅黑" panose="020B0503020204020204" charset="-122"/>
              <a:cs typeface="Calibri" panose="020F0502020204030204"/>
            </a:endParaRPr>
          </a:p>
          <a:p>
            <a:pPr lvl="1">
              <a:lnSpc>
                <a:spcPct val="130000"/>
              </a:lnSpc>
            </a:pPr>
            <a:r>
              <a:rPr lang="en-US" altLang="zh-CN" dirty="0">
                <a:solidFill>
                  <a:schemeClr val="tx1"/>
                </a:solidFill>
                <a:ea typeface="微软雅黑" panose="020B0503020204020204" charset="-122"/>
              </a:rPr>
              <a:t>async, await</a:t>
            </a:r>
            <a:endParaRPr lang="en-US" altLang="zh-CN" dirty="0">
              <a:solidFill>
                <a:schemeClr val="tx1"/>
              </a:solidFill>
              <a:ea typeface="微软雅黑" panose="020B0503020204020204" charset="-122"/>
              <a:cs typeface="Calibri" panose="020F0502020204030204"/>
            </a:endParaRPr>
          </a:p>
          <a:p>
            <a:pPr lvl="1">
              <a:lnSpc>
                <a:spcPct val="130000"/>
              </a:lnSpc>
            </a:pPr>
            <a:r>
              <a:rPr lang="en-US" altLang="zh-CN" dirty="0">
                <a:solidFill>
                  <a:schemeClr val="tx1"/>
                </a:solidFill>
                <a:ea typeface="微软雅黑" panose="020B0503020204020204" charset="-122"/>
              </a:rPr>
              <a:t>Executor</a:t>
            </a:r>
            <a:endParaRPr lang="en-US" altLang="zh-CN" dirty="0">
              <a:solidFill>
                <a:schemeClr val="tx1"/>
              </a:solidFill>
              <a:ea typeface="微软雅黑" panose="020B0503020204020204" charset="-122"/>
              <a:cs typeface="Calibri" panose="020F0502020204030204"/>
            </a:endParaRPr>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32</a:t>
            </a:r>
            <a:endParaRPr lang="zh-CN">
              <a:solidFill>
                <a:srgbClr val="B2B2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solidFill>
                  <a:schemeClr val="tx1"/>
                </a:solidFill>
                <a:latin typeface="+mj-lt"/>
                <a:cs typeface="Times New Roman" panose="02020603050405020304" pitchFamily="18" charset="0"/>
              </a:rPr>
              <a:t>前提条件</a:t>
            </a:r>
          </a:p>
        </p:txBody>
      </p:sp>
      <p:sp>
        <p:nvSpPr>
          <p:cNvPr id="18"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33</a:t>
            </a:r>
            <a:endParaRPr lang="zh-CN">
              <a:solidFill>
                <a:srgbClr val="B2B2B2"/>
              </a:solidFill>
            </a:endParaRPr>
          </a:p>
        </p:txBody>
      </p:sp>
      <p:pic>
        <p:nvPicPr>
          <p:cNvPr id="28" name="图片 27" descr="文本&#10;&#10;AI 生成的内容可能不正确。"/>
          <p:cNvPicPr/>
          <p:nvPr/>
        </p:nvPicPr>
        <p:blipFill>
          <a:blip r:embed="rId6">
            <a:extLst>
              <a:ext uri="{28A0092B-C50C-407E-A947-70E740481C1C}">
                <a14:useLocalDpi xmlns:a14="http://schemas.microsoft.com/office/drawing/2010/main" val="0"/>
              </a:ext>
            </a:extLst>
          </a:blip>
          <a:srcRect l="4786" t="11613" r="5809" b="8275"/>
          <a:stretch>
            <a:fillRect/>
          </a:stretch>
        </p:blipFill>
        <p:spPr>
          <a:xfrm>
            <a:off x="669290" y="1744980"/>
            <a:ext cx="10509250" cy="4445000"/>
          </a:xfrm>
          <a:prstGeom prst="rect">
            <a:avLst/>
          </a:prstGeom>
        </p:spPr>
      </p:pic>
      <p:sp>
        <p:nvSpPr>
          <p:cNvPr id="29" name="文本框 28"/>
          <p:cNvSpPr txBox="1"/>
          <p:nvPr/>
        </p:nvSpPr>
        <p:spPr>
          <a:xfrm>
            <a:off x="1196263" y="2790873"/>
            <a:ext cx="184731" cy="400110"/>
          </a:xfrm>
          <a:prstGeom prst="rect">
            <a:avLst/>
          </a:prstGeom>
          <a:noFill/>
        </p:spPr>
        <p:txBody>
          <a:bodyPr wrap="none" rtlCol="0">
            <a:spAutoFit/>
          </a:bodyPr>
          <a:lstStyle/>
          <a:p>
            <a:endParaRPr kumimoji="1" lang="zh-CN" altLang="en-US" sz="2000" b="1"/>
          </a:p>
        </p:txBody>
      </p:sp>
      <p:sp>
        <p:nvSpPr>
          <p:cNvPr id="30" name="文本框 29"/>
          <p:cNvSpPr txBox="1"/>
          <p:nvPr/>
        </p:nvSpPr>
        <p:spPr>
          <a:xfrm>
            <a:off x="870298" y="1908518"/>
            <a:ext cx="5073015" cy="768350"/>
          </a:xfrm>
          <a:prstGeom prst="rect">
            <a:avLst/>
          </a:prstGeom>
          <a:noFill/>
          <a:ln>
            <a:noFill/>
          </a:ln>
        </p:spPr>
        <p:txBody>
          <a:bodyPr wrap="none" lIns="91440" tIns="45720" rIns="91440" bIns="45720" rtlCol="0" anchor="t">
            <a:spAutoFit/>
          </a:bodyPr>
          <a:lstStyle/>
          <a:p>
            <a:pPr algn="l"/>
            <a:r>
              <a:rPr kumimoji="1" lang="en-US" altLang="zh-CN" sz="2000">
                <a:solidFill>
                  <a:srgbClr val="FFC000"/>
                </a:solidFill>
                <a:ea typeface="微软雅黑" panose="020B0503020204020204" charset="-122"/>
                <a:sym typeface="+mn-ea"/>
              </a:rPr>
              <a:t># </a:t>
            </a:r>
            <a:r>
              <a:rPr kumimoji="1" lang="zh-CN" altLang="en-US" sz="2000">
                <a:solidFill>
                  <a:srgbClr val="FFC000"/>
                </a:solidFill>
                <a:ea typeface="微软雅黑" panose="020B0503020204020204" charset="-122"/>
                <a:sym typeface="+mn-ea"/>
              </a:rPr>
              <a:t>进入</a:t>
            </a:r>
            <a:r>
              <a:rPr kumimoji="1" lang="en-US" altLang="zh-CN" sz="2000" err="1">
                <a:solidFill>
                  <a:srgbClr val="FFC000"/>
                </a:solidFill>
                <a:ea typeface="微软雅黑" panose="020B0503020204020204" charset="-122"/>
                <a:sym typeface="+mn-ea"/>
              </a:rPr>
              <a:t>toffee</a:t>
            </a:r>
            <a:r>
              <a:rPr kumimoji="1" lang="zh-CN" altLang="en-US" sz="2000">
                <a:solidFill>
                  <a:srgbClr val="FFC000"/>
                </a:solidFill>
                <a:ea typeface="微软雅黑" panose="020B0503020204020204" charset="-122"/>
                <a:sym typeface="+mn-ea"/>
              </a:rPr>
              <a:t>目录</a:t>
            </a:r>
            <a:endParaRPr kumimoji="1" lang="en-US" altLang="zh-CN" sz="2000" b="1">
              <a:solidFill>
                <a:schemeClr val="bg1"/>
              </a:solidFill>
              <a:ea typeface="微软雅黑" panose="020B0503020204020204" charset="-122"/>
            </a:endParaRPr>
          </a:p>
          <a:p>
            <a:pPr algn="l"/>
            <a:r>
              <a:rPr kumimoji="1" lang="en-US" altLang="zh-CN" sz="2400" b="1">
                <a:solidFill>
                  <a:schemeClr val="bg1"/>
                </a:solidFill>
                <a:ea typeface="微软雅黑" panose="020B0503020204020204" charset="-122"/>
              </a:rPr>
              <a:t>$  </a:t>
            </a:r>
            <a:r>
              <a:rPr kumimoji="1" lang="en-US" altLang="zh-CN" sz="2400" b="1">
                <a:solidFill>
                  <a:schemeClr val="bg1"/>
                </a:solidFill>
                <a:ea typeface="微软雅黑" panose="020B0503020204020204" charset="-122"/>
                <a:sym typeface="+mn-ea"/>
              </a:rPr>
              <a:t>cd /workspace/code-samples/toffee</a:t>
            </a:r>
            <a:endParaRPr kumimoji="1" lang="en-US" altLang="zh-CN" sz="2400" b="1">
              <a:solidFill>
                <a:schemeClr val="bg1"/>
              </a:solidFill>
              <a:ea typeface="微软雅黑" panose="020B0503020204020204" charset="-122"/>
            </a:endParaRPr>
          </a:p>
        </p:txBody>
      </p:sp>
      <p:sp>
        <p:nvSpPr>
          <p:cNvPr id="31" name="文本框 30"/>
          <p:cNvSpPr txBox="1"/>
          <p:nvPr/>
        </p:nvSpPr>
        <p:spPr>
          <a:xfrm>
            <a:off x="870585" y="2731135"/>
            <a:ext cx="1834515" cy="880745"/>
          </a:xfrm>
          <a:prstGeom prst="rect">
            <a:avLst/>
          </a:prstGeom>
          <a:noFill/>
          <a:ln>
            <a:noFill/>
          </a:ln>
        </p:spPr>
        <p:txBody>
          <a:bodyPr wrap="none" lIns="91440" tIns="45720" rIns="91440" bIns="45720" rtlCol="0" anchor="t">
            <a:noAutofit/>
          </a:bodyPr>
          <a:lstStyle/>
          <a:p>
            <a:pPr algn="l"/>
            <a:r>
              <a:rPr kumimoji="1" lang="en-US" altLang="zh-CN" sz="2000">
                <a:solidFill>
                  <a:srgbClr val="FFC000"/>
                </a:solidFill>
                <a:ea typeface="微软雅黑" panose="020B0503020204020204" charset="-122"/>
                <a:sym typeface="+mn-ea"/>
              </a:rPr>
              <a:t># </a:t>
            </a:r>
            <a:r>
              <a:rPr kumimoji="1" lang="zh-CN" altLang="en-US" sz="2000">
                <a:solidFill>
                  <a:srgbClr val="FFC000"/>
                </a:solidFill>
                <a:ea typeface="微软雅黑" panose="020B0503020204020204" charset="-122"/>
                <a:sym typeface="+mn-ea"/>
              </a:rPr>
              <a:t>项目结构</a:t>
            </a:r>
            <a:endParaRPr kumimoji="1" lang="en-US" altLang="zh-CN" sz="2000" b="1">
              <a:solidFill>
                <a:schemeClr val="bg1"/>
              </a:solidFill>
              <a:ea typeface="微软雅黑" panose="020B0503020204020204" charset="-122"/>
            </a:endParaRPr>
          </a:p>
          <a:p>
            <a:pPr algn="l"/>
            <a:r>
              <a:rPr kumimoji="1" lang="en-US" altLang="zh-CN" sz="2400" b="1">
                <a:solidFill>
                  <a:schemeClr val="bg1"/>
                </a:solidFill>
                <a:ea typeface="微软雅黑" panose="020B0503020204020204" charset="-122"/>
              </a:rPr>
              <a:t>$  </a:t>
            </a:r>
            <a:r>
              <a:rPr kumimoji="1" lang="en-US" altLang="zh-CN" sz="2400" b="1">
                <a:solidFill>
                  <a:schemeClr val="bg1"/>
                </a:solidFill>
                <a:ea typeface="微软雅黑" panose="020B0503020204020204" charset="-122"/>
                <a:sym typeface="+mn-ea"/>
              </a:rPr>
              <a:t>tree -L 2.</a:t>
            </a:r>
            <a:endParaRPr kumimoji="1" lang="en-US" altLang="zh-CN" sz="2400" b="1">
              <a:solidFill>
                <a:schemeClr val="bg1"/>
              </a:solidFill>
              <a:ea typeface="微软雅黑" panose="020B0503020204020204" charset="-122"/>
            </a:endParaRPr>
          </a:p>
        </p:txBody>
      </p:sp>
      <p:sp>
        <p:nvSpPr>
          <p:cNvPr id="34" name="文本框 33"/>
          <p:cNvSpPr txBox="1"/>
          <p:nvPr/>
        </p:nvSpPr>
        <p:spPr>
          <a:xfrm>
            <a:off x="870585" y="3209925"/>
            <a:ext cx="8413115" cy="2985770"/>
          </a:xfrm>
          <a:prstGeom prst="rect">
            <a:avLst/>
          </a:prstGeom>
          <a:noFill/>
        </p:spPr>
        <p:txBody>
          <a:bodyPr wrap="square" lIns="91440" tIns="45720" rIns="91440" bIns="45720" rtlCol="0" anchor="t">
            <a:noAutofit/>
          </a:bodyPr>
          <a:lstStyle/>
          <a:p>
            <a:r>
              <a:rPr kumimoji="1" lang="en-US" altLang="zh-CN" sz="2400" dirty="0">
                <a:solidFill>
                  <a:schemeClr val="bg1"/>
                </a:solidFill>
                <a:ea typeface="微软雅黑" panose="020B0503020204020204" charset="-122"/>
              </a:rPr>
              <a:t>.</a:t>
            </a:r>
          </a:p>
          <a:p>
            <a:r>
              <a:rPr kumimoji="1" lang="en-US" altLang="zh-CN" sz="2400" dirty="0">
                <a:solidFill>
                  <a:schemeClr val="bg1"/>
                </a:solidFill>
                <a:ea typeface="微软雅黑" panose="020B0503020204020204" charset="-122"/>
              </a:rPr>
              <a:t>|__ </a:t>
            </a:r>
            <a:r>
              <a:rPr kumimoji="1" lang="en-US" altLang="zh-CN" sz="2400" dirty="0" err="1">
                <a:solidFill>
                  <a:schemeClr val="bg1"/>
                </a:solidFill>
                <a:ea typeface="微软雅黑" panose="020B0503020204020204" charset="-122"/>
              </a:rPr>
              <a:t>Makefile</a:t>
            </a:r>
            <a:endParaRPr lang="en-US" altLang="zh-CN" sz="2400" dirty="0">
              <a:solidFill>
                <a:schemeClr val="bg1"/>
              </a:solidFill>
              <a:ea typeface="微软雅黑" panose="020B0503020204020204" charset="-122"/>
              <a:cs typeface="Calibri" panose="020F0502020204030204"/>
            </a:endParaRPr>
          </a:p>
          <a:p>
            <a:r>
              <a:rPr kumimoji="1" lang="en-US" altLang="zh-CN" sz="2400" dirty="0">
                <a:solidFill>
                  <a:schemeClr val="bg1"/>
                </a:solidFill>
                <a:ea typeface="微软雅黑" panose="020B0503020204020204" charset="-122"/>
              </a:rPr>
              <a:t>|__ </a:t>
            </a:r>
            <a:r>
              <a:rPr kumimoji="1" lang="en-US" altLang="zh-CN" sz="2400" dirty="0" err="1">
                <a:solidFill>
                  <a:schemeClr val="bg1"/>
                </a:solidFill>
                <a:ea typeface="微软雅黑" panose="020B0503020204020204" charset="-122"/>
              </a:rPr>
              <a:t>src</a:t>
            </a:r>
            <a:endParaRPr lang="en-US" altLang="zh-CN" sz="2400" dirty="0">
              <a:solidFill>
                <a:schemeClr val="bg1"/>
              </a:solidFill>
              <a:ea typeface="微软雅黑" panose="020B0503020204020204" charset="-122"/>
              <a:cs typeface="Calibri" panose="020F0502020204030204"/>
            </a:endParaRPr>
          </a:p>
          <a:p>
            <a:r>
              <a:rPr lang="en-US" altLang="zh-CN" sz="2400" dirty="0">
                <a:solidFill>
                  <a:schemeClr val="bg1"/>
                </a:solidFill>
                <a:ea typeface="微软雅黑" panose="020B0503020204020204" charset="-122"/>
                <a:cs typeface="Calibri" panose="020F0502020204030204"/>
              </a:rPr>
              <a:t>|      |__ env</a:t>
            </a:r>
            <a:r>
              <a:rPr lang="en-US" altLang="zh-CN" sz="2400" dirty="0">
                <a:solidFill>
                  <a:schemeClr val="bg2"/>
                </a:solidFill>
                <a:ea typeface="微软雅黑" panose="020B0503020204020204" charset="-122"/>
                <a:cs typeface="Calibri" panose="020F0502020204030204"/>
              </a:rPr>
              <a:t>				</a:t>
            </a:r>
            <a:r>
              <a:rPr kumimoji="1" lang="en-US" altLang="zh-CN" sz="2400" dirty="0">
                <a:solidFill>
                  <a:srgbClr val="FFC000"/>
                </a:solidFill>
                <a:ea typeface="微软雅黑" panose="020B0503020204020204" charset="-122"/>
                <a:sym typeface="+mn-ea"/>
              </a:rPr>
              <a:t># toffee</a:t>
            </a:r>
            <a:r>
              <a:rPr kumimoji="1" lang="zh-CN" altLang="en-US" sz="2400" dirty="0">
                <a:solidFill>
                  <a:srgbClr val="FFC000"/>
                </a:solidFill>
                <a:ea typeface="微软雅黑" panose="020B0503020204020204" charset="-122"/>
                <a:sym typeface="+mn-ea"/>
              </a:rPr>
              <a:t>组件</a:t>
            </a:r>
            <a:endParaRPr lang="en-US" altLang="zh-CN" sz="2400" dirty="0">
              <a:solidFill>
                <a:schemeClr val="bg2"/>
              </a:solidFill>
              <a:ea typeface="微软雅黑" panose="020B0503020204020204" charset="-122"/>
              <a:cs typeface="Calibri" panose="020F0502020204030204"/>
            </a:endParaRPr>
          </a:p>
          <a:p>
            <a:r>
              <a:rPr lang="en-US" altLang="zh-CN" sz="2400" dirty="0">
                <a:solidFill>
                  <a:schemeClr val="bg1"/>
                </a:solidFill>
                <a:ea typeface="微软雅黑" panose="020B0503020204020204" charset="-122"/>
                <a:cs typeface="Calibri" panose="020F0502020204030204"/>
              </a:rPr>
              <a:t>|      |__ </a:t>
            </a:r>
            <a:r>
              <a:rPr lang="en-US" altLang="zh-CN" sz="2400" dirty="0" err="1">
                <a:solidFill>
                  <a:schemeClr val="bg1"/>
                </a:solidFill>
                <a:ea typeface="微软雅黑" panose="020B0503020204020204" charset="-122"/>
                <a:cs typeface="Calibri" panose="020F0502020204030204"/>
              </a:rPr>
              <a:t>func_coverage.py</a:t>
            </a:r>
            <a:endParaRPr kumimoji="1" lang="en-US" altLang="zh-CN" sz="2400" dirty="0">
              <a:solidFill>
                <a:schemeClr val="bg1"/>
              </a:solidFill>
              <a:ea typeface="微软雅黑" panose="020B0503020204020204" charset="-122"/>
            </a:endParaRPr>
          </a:p>
          <a:p>
            <a:r>
              <a:rPr kumimoji="1" lang="en-US" altLang="zh-CN" sz="2400" dirty="0">
                <a:solidFill>
                  <a:schemeClr val="bg1"/>
                </a:solidFill>
                <a:ea typeface="微软雅黑" panose="020B0503020204020204" charset="-122"/>
              </a:rPr>
              <a:t>|__ </a:t>
            </a:r>
            <a:r>
              <a:rPr kumimoji="1" lang="en-US" altLang="zh-CN" sz="2400" dirty="0" err="1">
                <a:solidFill>
                  <a:schemeClr val="bg1"/>
                </a:solidFill>
                <a:ea typeface="微软雅黑" panose="020B0503020204020204" charset="-122"/>
              </a:rPr>
              <a:t>rtl</a:t>
            </a:r>
            <a:endParaRPr lang="en-US" altLang="zh-CN" sz="2400" dirty="0">
              <a:solidFill>
                <a:schemeClr val="bg1"/>
              </a:solidFill>
              <a:ea typeface="微软雅黑" panose="020B0503020204020204" charset="-122"/>
              <a:cs typeface="Calibri" panose="020F0502020204030204"/>
            </a:endParaRPr>
          </a:p>
          <a:p>
            <a:r>
              <a:rPr kumimoji="1" lang="en-US" altLang="zh-CN" sz="2400" dirty="0">
                <a:solidFill>
                  <a:schemeClr val="bg1"/>
                </a:solidFill>
                <a:ea typeface="微软雅黑" panose="020B0503020204020204" charset="-122"/>
              </a:rPr>
              <a:t>|__ test</a:t>
            </a:r>
            <a:r>
              <a:rPr kumimoji="1" lang="en-US" altLang="zh-CN" sz="2400" dirty="0">
                <a:solidFill>
                  <a:schemeClr val="bg2"/>
                </a:solidFill>
                <a:ea typeface="微软雅黑" panose="020B0503020204020204" charset="-122"/>
              </a:rPr>
              <a:t>				</a:t>
            </a:r>
            <a:r>
              <a:rPr kumimoji="1" lang="en-US" altLang="zh-CN" sz="2400" dirty="0">
                <a:solidFill>
                  <a:srgbClr val="FFC000"/>
                </a:solidFill>
                <a:ea typeface="微软雅黑" panose="020B0503020204020204" charset="-122"/>
                <a:sym typeface="+mn-ea"/>
              </a:rPr>
              <a:t># </a:t>
            </a:r>
            <a:r>
              <a:rPr kumimoji="1" lang="zh-CN" altLang="en-US" sz="2400" dirty="0">
                <a:solidFill>
                  <a:srgbClr val="FFC000"/>
                </a:solidFill>
                <a:ea typeface="微软雅黑" panose="020B0503020204020204" charset="-122"/>
                <a:sym typeface="+mn-ea"/>
              </a:rPr>
              <a:t>管理测试用例</a:t>
            </a:r>
            <a:endParaRPr lang="en-US" altLang="zh-CN" sz="2400" dirty="0">
              <a:solidFill>
                <a:schemeClr val="bg2"/>
              </a:solidFill>
              <a:ea typeface="微软雅黑" panose="020B0503020204020204" charset="-122"/>
              <a:cs typeface="Calibri" panose="020F0502020204030204"/>
            </a:endParaRPr>
          </a:p>
          <a:p>
            <a:r>
              <a:rPr lang="en-US" altLang="zh-CN" sz="2400" dirty="0">
                <a:solidFill>
                  <a:schemeClr val="bg2"/>
                </a:solidFill>
                <a:ea typeface="微软雅黑" panose="020B0503020204020204" charset="-122"/>
                <a:cs typeface="Calibri" panose="020F0502020204030204"/>
              </a:rPr>
              <a:t>       </a:t>
            </a:r>
            <a:r>
              <a:rPr lang="en-US" altLang="zh-CN" sz="2400" dirty="0">
                <a:solidFill>
                  <a:schemeClr val="bg1"/>
                </a:solidFill>
                <a:ea typeface="微软雅黑" panose="020B0503020204020204" charset="-122"/>
                <a:cs typeface="Calibri" panose="020F0502020204030204"/>
              </a:rPr>
              <a:t>|__ </a:t>
            </a:r>
            <a:r>
              <a:rPr lang="en-US" altLang="zh-CN" sz="2400" dirty="0" err="1">
                <a:solidFill>
                  <a:schemeClr val="bg1"/>
                </a:solidFill>
                <a:ea typeface="微软雅黑" panose="020B0503020204020204" charset="-122"/>
                <a:cs typeface="Calibri" panose="020F0502020204030204"/>
              </a:rPr>
              <a:t>test_smoke.py</a:t>
            </a:r>
            <a:endParaRPr lang="en-US" altLang="zh-CN" sz="2400" dirty="0">
              <a:solidFill>
                <a:schemeClr val="bg1"/>
              </a:solidFill>
              <a:ea typeface="微软雅黑" panose="020B0503020204020204" charset="-122"/>
              <a:cs typeface="Calibri" panose="020F0502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Bundle</a:t>
            </a:r>
          </a:p>
        </p:txBody>
      </p:sp>
      <p:sp>
        <p:nvSpPr>
          <p:cNvPr id="12" name="文本框 11"/>
          <p:cNvSpPr txBox="1"/>
          <p:nvPr/>
        </p:nvSpPr>
        <p:spPr>
          <a:xfrm>
            <a:off x="6591230" y="1020776"/>
            <a:ext cx="4842482" cy="1198880"/>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zh-CN" altLang="en-US" sz="2400" b="1">
                <a:ea typeface="微软雅黑" panose="020B0503020204020204" charset="-122"/>
                <a:sym typeface="+mn-ea"/>
              </a:rPr>
              <a:t>端口的前缀过长</a:t>
            </a:r>
            <a:endParaRPr lang="en-US" altLang="zh-CN" sz="2400" b="1">
              <a:ea typeface="微软雅黑" panose="020B0503020204020204" charset="-122"/>
              <a:cs typeface="Calibri" panose="020F0502020204030204"/>
            </a:endParaRPr>
          </a:p>
          <a:p>
            <a:pPr marL="285750" indent="-285750">
              <a:lnSpc>
                <a:spcPct val="150000"/>
              </a:lnSpc>
              <a:buFont typeface="Arial" panose="020B0604020202020204" pitchFamily="34" charset="0"/>
              <a:buChar char="•"/>
            </a:pPr>
            <a:r>
              <a:rPr kumimoji="1" lang="en-US" altLang="zh-CN" sz="2400" b="1">
                <a:ea typeface="微软雅黑" panose="020B0503020204020204" charset="-122"/>
                <a:sym typeface="+mn-ea"/>
              </a:rPr>
              <a:t>Dut</a:t>
            </a:r>
            <a:r>
              <a:rPr kumimoji="1" lang="zh-CN" altLang="en-US" sz="2400" b="1">
                <a:ea typeface="微软雅黑" panose="020B0503020204020204" charset="-122"/>
                <a:sym typeface="+mn-ea"/>
              </a:rPr>
              <a:t>端口改名</a:t>
            </a:r>
            <a:endParaRPr kumimoji="1" lang="zh-CN" sz="2400" b="1">
              <a:ea typeface="微软雅黑" panose="020B0503020204020204" charset="-122"/>
            </a:endParaRPr>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96" y="1523310"/>
            <a:ext cx="5473700" cy="3835400"/>
          </a:xfrm>
          <a:prstGeom prst="rect">
            <a:avLst/>
          </a:prstGeom>
          <a:noFill/>
          <a:extLst>
            <a:ext uri="{909E8E84-426E-40DD-AFC4-6F175D3DCCD1}">
              <a14:hiddenFill xmlns:a14="http://schemas.microsoft.com/office/drawing/2010/main">
                <a:solidFill>
                  <a:srgbClr val="FFFFFF"/>
                </a:solidFill>
              </a14:hiddenFill>
            </a:ext>
          </a:extLst>
        </p:spPr>
      </p:pic>
      <p:sp>
        <p:nvSpPr>
          <p:cNvPr id="7" name="左大括号 6"/>
          <p:cNvSpPr/>
          <p:nvPr/>
        </p:nvSpPr>
        <p:spPr>
          <a:xfrm>
            <a:off x="6299835" y="3475990"/>
            <a:ext cx="393065" cy="2438400"/>
          </a:xfrm>
          <a:prstGeom prst="leftBrace">
            <a:avLst>
              <a:gd name="adj1" fmla="val 8333"/>
              <a:gd name="adj2" fmla="val 6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6858543" y="3311855"/>
            <a:ext cx="1417183" cy="1323439"/>
          </a:xfrm>
          <a:prstGeom prst="rect">
            <a:avLst/>
          </a:prstGeom>
          <a:noFill/>
        </p:spPr>
        <p:txBody>
          <a:bodyPr wrap="none" lIns="91440" tIns="45720" rIns="91440" bIns="45720" rtlCol="0" anchor="t">
            <a:spAutoFit/>
          </a:bodyPr>
          <a:lstStyle/>
          <a:p>
            <a:r>
              <a:rPr kumimoji="1" lang="en-US" altLang="zh-CN" sz="2000" err="1">
                <a:ea typeface="微软雅黑" panose="020B0503020204020204" charset="-122"/>
              </a:rPr>
              <a:t>io_in_ready</a:t>
            </a:r>
            <a:endParaRPr lang="en-US" altLang="zh-CN" sz="2000">
              <a:ea typeface="微软雅黑" panose="020B0503020204020204" charset="-122"/>
              <a:cs typeface="Calibri" panose="020F0502020204030204"/>
            </a:endParaRPr>
          </a:p>
          <a:p>
            <a:r>
              <a:rPr kumimoji="1" lang="en-US" altLang="zh-CN" sz="2000" err="1">
                <a:ea typeface="微软雅黑" panose="020B0503020204020204" charset="-122"/>
              </a:rPr>
              <a:t>io_in_valid</a:t>
            </a:r>
            <a:endParaRPr lang="en-US" altLang="zh-CN" sz="2000" err="1">
              <a:ea typeface="微软雅黑" panose="020B0503020204020204" charset="-122"/>
              <a:cs typeface="Calibri" panose="020F0502020204030204"/>
            </a:endParaRPr>
          </a:p>
          <a:p>
            <a:r>
              <a:rPr kumimoji="1" lang="en-US" altLang="zh-CN" sz="2000" err="1">
                <a:ea typeface="微软雅黑" panose="020B0503020204020204" charset="-122"/>
              </a:rPr>
              <a:t>io_in_valid</a:t>
            </a:r>
            <a:endParaRPr lang="en-US" altLang="zh-CN" sz="2000" err="1">
              <a:ea typeface="微软雅黑" panose="020B0503020204020204" charset="-122"/>
              <a:cs typeface="Calibri" panose="020F0502020204030204"/>
            </a:endParaRPr>
          </a:p>
          <a:p>
            <a:r>
              <a:rPr kumimoji="1" lang="en-US" altLang="zh-CN" sz="2000">
                <a:ea typeface="微软雅黑" panose="020B0503020204020204" charset="-122"/>
              </a:rPr>
              <a:t>…</a:t>
            </a:r>
            <a:endParaRPr kumimoji="1" lang="zh-CN" altLang="en-US" sz="2000">
              <a:ea typeface="微软雅黑" panose="020B0503020204020204" charset="-122"/>
            </a:endParaRPr>
          </a:p>
        </p:txBody>
      </p:sp>
      <p:sp>
        <p:nvSpPr>
          <p:cNvPr id="15" name="文本框 14"/>
          <p:cNvSpPr txBox="1"/>
          <p:nvPr/>
        </p:nvSpPr>
        <p:spPr>
          <a:xfrm>
            <a:off x="6858543" y="4513785"/>
            <a:ext cx="3676712" cy="1323439"/>
          </a:xfrm>
          <a:prstGeom prst="rect">
            <a:avLst/>
          </a:prstGeom>
          <a:noFill/>
        </p:spPr>
        <p:txBody>
          <a:bodyPr wrap="none" lIns="91440" tIns="45720" rIns="91440" bIns="45720" rtlCol="0" anchor="t">
            <a:spAutoFit/>
          </a:bodyPr>
          <a:lstStyle/>
          <a:p>
            <a:r>
              <a:rPr kumimoji="1" lang="en-US" altLang="zh-CN" sz="2000" err="1">
                <a:ea typeface="微软雅黑" panose="020B0503020204020204" charset="-122"/>
              </a:rPr>
              <a:t>io_metaReadBus_req_ready</a:t>
            </a:r>
            <a:endParaRPr lang="en-US" altLang="zh-CN" sz="2000" err="1">
              <a:ea typeface="微软雅黑" panose="020B0503020204020204" charset="-122"/>
              <a:cs typeface="Calibri" panose="020F0502020204030204"/>
            </a:endParaRPr>
          </a:p>
          <a:p>
            <a:r>
              <a:rPr kumimoji="1" lang="en-US" altLang="zh-CN" sz="2000" err="1">
                <a:ea typeface="微软雅黑" panose="020B0503020204020204" charset="-122"/>
              </a:rPr>
              <a:t>io_metaReadBus_req_valid</a:t>
            </a:r>
            <a:endParaRPr lang="en-US" altLang="zh-CN" sz="2000" err="1">
              <a:ea typeface="微软雅黑" panose="020B0503020204020204" charset="-122"/>
              <a:cs typeface="Calibri" panose="020F0502020204030204"/>
            </a:endParaRPr>
          </a:p>
          <a:p>
            <a:r>
              <a:rPr kumimoji="1" lang="en-US" altLang="zh-CN" sz="2000">
                <a:ea typeface="微软雅黑" panose="020B0503020204020204" charset="-122"/>
              </a:rPr>
              <a:t>i0_metaReadBus_req_bits_setIdx</a:t>
            </a:r>
            <a:endParaRPr lang="en-US" altLang="zh-CN" sz="2000">
              <a:ea typeface="微软雅黑" panose="020B0503020204020204" charset="-122"/>
              <a:cs typeface="Calibri" panose="020F0502020204030204"/>
            </a:endParaRPr>
          </a:p>
          <a:p>
            <a:r>
              <a:rPr kumimoji="1" lang="en-US" altLang="zh-CN" sz="2000" b="1">
                <a:ea typeface="微软雅黑" panose="020B0503020204020204" charset="-122"/>
              </a:rPr>
              <a:t>…</a:t>
            </a:r>
            <a:endParaRPr lang="zh-CN" altLang="en-US" sz="2000" b="1">
              <a:ea typeface="微软雅黑" panose="020B0503020204020204" charset="-122"/>
              <a:cs typeface="Calibri" panose="020F0502020204030204"/>
            </a:endParaRPr>
          </a:p>
        </p:txBody>
      </p:sp>
      <p:sp>
        <p:nvSpPr>
          <p:cNvPr id="1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35</a:t>
            </a:r>
            <a:endParaRPr lang="zh-CN">
              <a:solidFill>
                <a:srgbClr val="B2B2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Bundle</a:t>
            </a:r>
          </a:p>
        </p:txBody>
      </p:sp>
      <p:sp>
        <p:nvSpPr>
          <p:cNvPr id="12" name="文本框 11"/>
          <p:cNvSpPr txBox="1"/>
          <p:nvPr/>
        </p:nvSpPr>
        <p:spPr>
          <a:xfrm>
            <a:off x="6591230" y="1020776"/>
            <a:ext cx="4842482" cy="1753235"/>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zh-CN" altLang="en-US" sz="2400" b="1" dirty="0">
                <a:ea typeface="微软雅黑" panose="020B0503020204020204" charset="-122"/>
              </a:rPr>
              <a:t>接口封装与抽象</a:t>
            </a:r>
            <a:endParaRPr lang="en-US" altLang="zh-CN" sz="2400" b="1" dirty="0">
              <a:ea typeface="微软雅黑" panose="020B0503020204020204" charset="-122"/>
              <a:cs typeface="Calibri" panose="020F0502020204030204"/>
            </a:endParaRPr>
          </a:p>
          <a:p>
            <a:pPr marL="285750" indent="-285750">
              <a:lnSpc>
                <a:spcPct val="150000"/>
              </a:lnSpc>
              <a:buFont typeface="Arial" panose="020B0604020202020204" pitchFamily="34" charset="0"/>
              <a:buChar char="•"/>
            </a:pPr>
            <a:r>
              <a:rPr kumimoji="1" lang="zh-CN" altLang="en-US" sz="2400" b="1" dirty="0">
                <a:ea typeface="微软雅黑" panose="020B0503020204020204" charset="-122"/>
              </a:rPr>
              <a:t>将</a:t>
            </a:r>
            <a:r>
              <a:rPr kumimoji="1" lang="en-US" altLang="zh-CN" sz="2400" b="1" dirty="0">
                <a:ea typeface="微软雅黑" panose="020B0503020204020204" charset="-122"/>
              </a:rPr>
              <a:t>Agent</a:t>
            </a:r>
            <a:r>
              <a:rPr kumimoji="1" lang="zh-CN" altLang="en-US" sz="2400" b="1" dirty="0">
                <a:ea typeface="微软雅黑" panose="020B0503020204020204" charset="-122"/>
              </a:rPr>
              <a:t>和</a:t>
            </a:r>
            <a:r>
              <a:rPr kumimoji="1" lang="en-US" altLang="zh-CN" sz="2400" b="1" dirty="0">
                <a:ea typeface="微软雅黑" panose="020B0503020204020204" charset="-122"/>
              </a:rPr>
              <a:t>DUT</a:t>
            </a:r>
            <a:r>
              <a:rPr kumimoji="1" lang="zh-CN" altLang="en-US" sz="2400" b="1" dirty="0">
                <a:ea typeface="微软雅黑" panose="020B0503020204020204" charset="-122"/>
              </a:rPr>
              <a:t>解耦</a:t>
            </a:r>
            <a:endParaRPr lang="en-US" altLang="zh-CN" sz="2400" b="1" dirty="0">
              <a:ea typeface="微软雅黑" panose="020B0503020204020204" charset="-122"/>
              <a:cs typeface="Calibri" panose="020F0502020204030204"/>
            </a:endParaRPr>
          </a:p>
          <a:p>
            <a:pPr marL="285750" indent="-285750">
              <a:lnSpc>
                <a:spcPct val="150000"/>
              </a:lnSpc>
              <a:buFont typeface="Arial" panose="020B0604020202020204" pitchFamily="34" charset="0"/>
              <a:buChar char="•"/>
            </a:pPr>
            <a:r>
              <a:rPr kumimoji="1" lang="zh-CN" sz="2400" b="1" dirty="0">
                <a:ea typeface="微软雅黑" panose="020B0503020204020204" charset="-122"/>
              </a:rPr>
              <a:t>结构化访问信号</a:t>
            </a:r>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96" y="1523310"/>
            <a:ext cx="5473700" cy="3835400"/>
          </a:xfrm>
          <a:prstGeom prst="rect">
            <a:avLst/>
          </a:prstGeom>
          <a:noFill/>
          <a:extLst>
            <a:ext uri="{909E8E84-426E-40DD-AFC4-6F175D3DCCD1}">
              <a14:hiddenFill xmlns:a14="http://schemas.microsoft.com/office/drawing/2010/main">
                <a:solidFill>
                  <a:srgbClr val="FFFFFF"/>
                </a:solidFill>
              </a14:hiddenFill>
            </a:ext>
          </a:extLst>
        </p:spPr>
      </p:pic>
      <p:sp>
        <p:nvSpPr>
          <p:cNvPr id="7" name="左大括号 6"/>
          <p:cNvSpPr/>
          <p:nvPr/>
        </p:nvSpPr>
        <p:spPr>
          <a:xfrm>
            <a:off x="6299835" y="3475990"/>
            <a:ext cx="393065" cy="2438400"/>
          </a:xfrm>
          <a:prstGeom prst="leftBrace">
            <a:avLst>
              <a:gd name="adj1" fmla="val 8333"/>
              <a:gd name="adj2" fmla="val 6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6858543" y="3311855"/>
            <a:ext cx="1417183" cy="1323439"/>
          </a:xfrm>
          <a:prstGeom prst="rect">
            <a:avLst/>
          </a:prstGeom>
          <a:noFill/>
        </p:spPr>
        <p:txBody>
          <a:bodyPr wrap="none" lIns="91440" tIns="45720" rIns="91440" bIns="45720" rtlCol="0" anchor="t">
            <a:spAutoFit/>
          </a:bodyPr>
          <a:lstStyle/>
          <a:p>
            <a:r>
              <a:rPr kumimoji="1" lang="en-US" altLang="zh-CN" sz="2000" dirty="0" err="1">
                <a:ea typeface="微软雅黑" panose="020B0503020204020204" charset="-122"/>
              </a:rPr>
              <a:t>io_in_ready</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io_in_valid</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io_in_valid</a:t>
            </a:r>
            <a:endParaRPr lang="en-US" altLang="zh-CN" sz="2000" dirty="0">
              <a:ea typeface="微软雅黑" panose="020B0503020204020204" charset="-122"/>
              <a:cs typeface="Calibri" panose="020F0502020204030204"/>
            </a:endParaRPr>
          </a:p>
          <a:p>
            <a:r>
              <a:rPr kumimoji="1" lang="en-US" altLang="zh-CN" sz="2000" dirty="0">
                <a:ea typeface="微软雅黑" panose="020B0503020204020204" charset="-122"/>
              </a:rPr>
              <a:t>…</a:t>
            </a:r>
            <a:endParaRPr kumimoji="1" lang="zh-CN" altLang="en-US" sz="2000" dirty="0">
              <a:ea typeface="微软雅黑" panose="020B0503020204020204" charset="-122"/>
            </a:endParaRPr>
          </a:p>
        </p:txBody>
      </p:sp>
      <p:sp>
        <p:nvSpPr>
          <p:cNvPr id="15" name="文本框 14"/>
          <p:cNvSpPr txBox="1"/>
          <p:nvPr/>
        </p:nvSpPr>
        <p:spPr>
          <a:xfrm>
            <a:off x="6858543" y="4513785"/>
            <a:ext cx="3676712" cy="1323439"/>
          </a:xfrm>
          <a:prstGeom prst="rect">
            <a:avLst/>
          </a:prstGeom>
          <a:noFill/>
        </p:spPr>
        <p:txBody>
          <a:bodyPr wrap="none" lIns="91440" tIns="45720" rIns="91440" bIns="45720" rtlCol="0" anchor="t">
            <a:spAutoFit/>
          </a:bodyPr>
          <a:lstStyle/>
          <a:p>
            <a:r>
              <a:rPr kumimoji="1" lang="en-US" altLang="zh-CN" sz="2000" dirty="0" err="1">
                <a:ea typeface="微软雅黑" panose="020B0503020204020204" charset="-122"/>
              </a:rPr>
              <a:t>io_metaReadBus_req_ready</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io_metaReadBus_req_valid</a:t>
            </a:r>
            <a:endParaRPr lang="en-US" altLang="zh-CN" sz="2000" dirty="0">
              <a:ea typeface="微软雅黑" panose="020B0503020204020204" charset="-122"/>
              <a:cs typeface="Calibri" panose="020F0502020204030204"/>
            </a:endParaRPr>
          </a:p>
          <a:p>
            <a:r>
              <a:rPr kumimoji="1" lang="en-US" altLang="zh-CN" sz="2000" dirty="0" err="1">
                <a:ea typeface="微软雅黑" panose="020B0503020204020204" charset="-122"/>
              </a:rPr>
              <a:t>io_metaReadBus_req_bits_setIdx</a:t>
            </a:r>
            <a:endParaRPr lang="en-US" altLang="zh-CN" sz="2000" dirty="0">
              <a:ea typeface="微软雅黑" panose="020B0503020204020204" charset="-122"/>
              <a:cs typeface="Calibri" panose="020F0502020204030204"/>
            </a:endParaRPr>
          </a:p>
          <a:p>
            <a:r>
              <a:rPr kumimoji="1" lang="en-US" altLang="zh-CN" sz="2000" b="1" dirty="0">
                <a:ea typeface="微软雅黑" panose="020B0503020204020204" charset="-122"/>
              </a:rPr>
              <a:t>…</a:t>
            </a:r>
            <a:endParaRPr lang="zh-CN" altLang="en-US" sz="2000" b="1" dirty="0">
              <a:ea typeface="微软雅黑" panose="020B0503020204020204" charset="-122"/>
              <a:cs typeface="Calibri" panose="020F0502020204030204"/>
            </a:endParaRPr>
          </a:p>
        </p:txBody>
      </p:sp>
      <p:sp>
        <p:nvSpPr>
          <p:cNvPr id="1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35</a:t>
            </a:r>
            <a:endParaRPr lang="zh-CN">
              <a:solidFill>
                <a:srgbClr val="B2B2B2"/>
              </a:solidFill>
            </a:endParaRPr>
          </a:p>
        </p:txBody>
      </p:sp>
      <p:sp>
        <p:nvSpPr>
          <p:cNvPr id="3" name="右大括号 2"/>
          <p:cNvSpPr/>
          <p:nvPr/>
        </p:nvSpPr>
        <p:spPr>
          <a:xfrm>
            <a:off x="8771186" y="3476292"/>
            <a:ext cx="241285" cy="841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9012471" y="3429000"/>
            <a:ext cx="1135247" cy="369332"/>
          </a:xfrm>
          <a:prstGeom prst="rect">
            <a:avLst/>
          </a:prstGeom>
          <a:noFill/>
        </p:spPr>
        <p:txBody>
          <a:bodyPr wrap="none" rtlCol="0">
            <a:spAutoFit/>
          </a:bodyPr>
          <a:lstStyle/>
          <a:p>
            <a:r>
              <a:rPr kumimoji="1" lang="en-US" altLang="zh-CN" err="1"/>
              <a:t>In_bundle</a:t>
            </a:r>
            <a:endParaRPr kumimoji="1" lang="zh-CN" altLang="en-US"/>
          </a:p>
        </p:txBody>
      </p:sp>
      <p:sp>
        <p:nvSpPr>
          <p:cNvPr id="8" name="右大括号 7"/>
          <p:cNvSpPr/>
          <p:nvPr/>
        </p:nvSpPr>
        <p:spPr>
          <a:xfrm>
            <a:off x="10510612" y="4635295"/>
            <a:ext cx="197018" cy="723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10700355" y="4806172"/>
            <a:ext cx="1292341" cy="369332"/>
          </a:xfrm>
          <a:prstGeom prst="rect">
            <a:avLst/>
          </a:prstGeom>
          <a:noFill/>
        </p:spPr>
        <p:txBody>
          <a:bodyPr wrap="none" rtlCol="0">
            <a:spAutoFit/>
          </a:bodyPr>
          <a:lstStyle/>
          <a:p>
            <a:r>
              <a:rPr kumimoji="1" lang="en-US" altLang="zh-CN" err="1"/>
              <a:t>Bus_bundle</a:t>
            </a:r>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Bundle</a:t>
            </a:r>
          </a:p>
        </p:txBody>
      </p:sp>
      <p:sp>
        <p:nvSpPr>
          <p:cNvPr id="3" name="文本框 2"/>
          <p:cNvSpPr txBox="1"/>
          <p:nvPr/>
        </p:nvSpPr>
        <p:spPr>
          <a:xfrm>
            <a:off x="1264356" y="153889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815009" y="1329946"/>
            <a:ext cx="10364043" cy="906757"/>
          </a:xfrm>
          <a:prstGeom prst="rect">
            <a:avLst/>
          </a:prstGeom>
        </p:spPr>
      </p:pic>
      <p:sp>
        <p:nvSpPr>
          <p:cNvPr id="10" name="文本框 9"/>
          <p:cNvSpPr txBox="1"/>
          <p:nvPr/>
        </p:nvSpPr>
        <p:spPr>
          <a:xfrm>
            <a:off x="1017181" y="1719205"/>
            <a:ext cx="3342453"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微软雅黑" panose="020B0503020204020204" charset="-122"/>
              </a:rPr>
              <a:t>$  cat </a:t>
            </a:r>
            <a:r>
              <a:rPr kumimoji="1" lang="en-US" altLang="zh-CN" sz="2400" b="1" err="1">
                <a:solidFill>
                  <a:schemeClr val="bg1"/>
                </a:solidFill>
                <a:ea typeface="微软雅黑" panose="020B0503020204020204" charset="-122"/>
              </a:rPr>
              <a:t>src</a:t>
            </a:r>
            <a:r>
              <a:rPr kumimoji="1" lang="en-US" altLang="zh-CN" sz="2400" b="1">
                <a:solidFill>
                  <a:schemeClr val="bg1"/>
                </a:solidFill>
                <a:ea typeface="微软雅黑" panose="020B0503020204020204" charset="-122"/>
              </a:rPr>
              <a:t>/env/</a:t>
            </a:r>
            <a:r>
              <a:rPr kumimoji="1" lang="en-US" altLang="zh-CN" sz="2400" b="1" err="1">
                <a:solidFill>
                  <a:schemeClr val="bg1"/>
                </a:solidFill>
                <a:ea typeface="微软雅黑" panose="020B0503020204020204" charset="-122"/>
              </a:rPr>
              <a:t>bundle.py</a:t>
            </a:r>
            <a:r>
              <a:rPr kumimoji="1" lang="en-US" altLang="zh-CN" b="1">
                <a:solidFill>
                  <a:schemeClr val="bg1"/>
                </a:solidFill>
                <a:ea typeface="微软雅黑" panose="020B0503020204020204" charset="-122"/>
              </a:rPr>
              <a:t> </a:t>
            </a:r>
            <a:endParaRPr kumimoji="1" lang="zh-CN" altLang="en-US" b="1">
              <a:solidFill>
                <a:schemeClr val="bg1"/>
              </a:solidFill>
              <a:ea typeface="微软雅黑" panose="020B0503020204020204" charset="-122"/>
            </a:endParaRPr>
          </a:p>
        </p:txBody>
      </p:sp>
      <p:sp>
        <p:nvSpPr>
          <p:cNvPr id="11" name="文本框 10"/>
          <p:cNvSpPr txBox="1"/>
          <p:nvPr/>
        </p:nvSpPr>
        <p:spPr>
          <a:xfrm>
            <a:off x="1017181" y="1421275"/>
            <a:ext cx="1592580" cy="398780"/>
          </a:xfrm>
          <a:prstGeom prst="rect">
            <a:avLst/>
          </a:prstGeom>
          <a:noFill/>
        </p:spPr>
        <p:txBody>
          <a:bodyPr wrap="none" lIns="91440" tIns="45720" rIns="91440" bIns="45720" rtlCol="0" anchor="t">
            <a:spAutoFit/>
          </a:bodyPr>
          <a:lstStyle/>
          <a:p>
            <a:r>
              <a:rPr kumimoji="1" lang="en-US" altLang="zh-CN" sz="2000">
                <a:solidFill>
                  <a:srgbClr val="FFC000"/>
                </a:solidFill>
                <a:ea typeface="微软雅黑" panose="020B0503020204020204" charset="-122"/>
              </a:rPr>
              <a:t># bundle</a:t>
            </a:r>
            <a:r>
              <a:rPr kumimoji="1" lang="zh-CN" altLang="en-US" sz="2000">
                <a:solidFill>
                  <a:srgbClr val="FFC000"/>
                </a:solidFill>
                <a:ea typeface="微软雅黑" panose="020B0503020204020204" charset="-122"/>
              </a:rPr>
              <a:t>代码</a:t>
            </a:r>
            <a:endParaRPr kumimoji="1" lang="zh-CN" altLang="en-US" sz="2000">
              <a:solidFill>
                <a:srgbClr val="FFC000"/>
              </a:solidFill>
              <a:ea typeface="微软雅黑" panose="020B0503020204020204" charset="-122"/>
              <a:cs typeface="Calibri" panose="020F0502020204030204"/>
            </a:endParaRPr>
          </a:p>
        </p:txBody>
      </p:sp>
      <p:pic>
        <p:nvPicPr>
          <p:cNvPr id="4" name="图片 3" descr="图形用户界面, 文本, 应用程序&#10;&#10;AI 生成的内容可能不正确。"/>
          <p:cNvPicPr>
            <a:picLocks noChangeAspect="1"/>
          </p:cNvPicPr>
          <p:nvPr/>
        </p:nvPicPr>
        <p:blipFill>
          <a:blip r:embed="rId7"/>
          <a:stretch>
            <a:fillRect/>
          </a:stretch>
        </p:blipFill>
        <p:spPr>
          <a:xfrm>
            <a:off x="795866" y="2588051"/>
            <a:ext cx="6900334" cy="3011166"/>
          </a:xfrm>
          <a:prstGeom prst="rect">
            <a:avLst/>
          </a:prstGeom>
          <a:ln>
            <a:solidFill>
              <a:srgbClr val="4472C4"/>
            </a:solidFill>
          </a:ln>
          <a:effectLst>
            <a:outerShdw blurRad="50800" dist="38100" dir="2700000">
              <a:srgbClr val="000000">
                <a:alpha val="40000"/>
              </a:srgbClr>
            </a:outerShdw>
          </a:effectLst>
        </p:spPr>
      </p:pic>
      <p:sp>
        <p:nvSpPr>
          <p:cNvPr id="13" name="矩形 12"/>
          <p:cNvSpPr/>
          <p:nvPr/>
        </p:nvSpPr>
        <p:spPr>
          <a:xfrm>
            <a:off x="7972848" y="2620020"/>
            <a:ext cx="3189664" cy="3015764"/>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240945" y="3226594"/>
            <a:ext cx="2729948" cy="429895"/>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200">
                <a:ea typeface="微软雅黑" panose="020B0503020204020204" charset="-122"/>
                <a:cs typeface="Calibri" panose="020F0502020204030204"/>
              </a:rPr>
              <a:t># 定义子bundle</a:t>
            </a:r>
          </a:p>
        </p:txBody>
      </p:sp>
      <p:sp>
        <p:nvSpPr>
          <p:cNvPr id="21" name="文本框 20"/>
          <p:cNvSpPr txBox="1"/>
          <p:nvPr/>
        </p:nvSpPr>
        <p:spPr>
          <a:xfrm>
            <a:off x="8188877" y="4125527"/>
            <a:ext cx="2729948" cy="144526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200">
                <a:ea typeface="微软雅黑" panose="020B0503020204020204" charset="-122"/>
                <a:cs typeface="Calibri" panose="020F0502020204030204"/>
              </a:rPr>
              <a:t># 连接</a:t>
            </a:r>
            <a:r>
              <a:rPr lang="en-US" altLang="zh-CN" sz="2200" err="1">
                <a:ea typeface="微软雅黑" panose="020B0503020204020204" charset="-122"/>
                <a:cs typeface="Calibri" panose="020F0502020204030204"/>
              </a:rPr>
              <a:t>bundle</a:t>
            </a:r>
            <a:endParaRPr lang="en-US" altLang="zh-CN" sz="2200">
              <a:ea typeface="微软雅黑" panose="020B0503020204020204" charset="-122"/>
              <a:cs typeface="Calibri" panose="020F0502020204030204"/>
            </a:endParaRPr>
          </a:p>
          <a:p>
            <a:r>
              <a:rPr lang="en-US" altLang="zh-CN" sz="2200">
                <a:ea typeface="微软雅黑" panose="020B0503020204020204" charset="-122"/>
                <a:cs typeface="Calibri" panose="020F0502020204030204"/>
              </a:rPr>
              <a:t>    1. </a:t>
            </a:r>
            <a:r>
              <a:rPr lang="en-US" altLang="zh-CN" sz="2200" err="1">
                <a:ea typeface="微软雅黑" panose="020B0503020204020204" charset="-122"/>
                <a:cs typeface="Calibri" panose="020F0502020204030204"/>
              </a:rPr>
              <a:t>from_prefix</a:t>
            </a:r>
            <a:r>
              <a:rPr lang="en-US" altLang="zh-CN" sz="2200">
                <a:ea typeface="微软雅黑" panose="020B0503020204020204" charset="-122"/>
                <a:cs typeface="Calibri" panose="020F0502020204030204"/>
              </a:rPr>
              <a:t>(‘io_’)</a:t>
            </a:r>
          </a:p>
          <a:p>
            <a:r>
              <a:rPr lang="en-US" altLang="zh-CN" sz="2200">
                <a:ea typeface="微软雅黑" panose="020B0503020204020204" charset="-122"/>
                <a:cs typeface="Calibri" panose="020F0502020204030204"/>
              </a:rPr>
              <a:t>    2. </a:t>
            </a:r>
            <a:r>
              <a:rPr lang="en-US" altLang="zh-CN" sz="2200" err="1">
                <a:ea typeface="微软雅黑" panose="020B0503020204020204" charset="-122"/>
                <a:cs typeface="Calibri" panose="020F0502020204030204"/>
              </a:rPr>
              <a:t>from_regex</a:t>
            </a:r>
            <a:endParaRPr lang="en-US" altLang="zh-CN" sz="2200">
              <a:ea typeface="微软雅黑" panose="020B0503020204020204" charset="-122"/>
              <a:cs typeface="Calibri" panose="020F0502020204030204"/>
            </a:endParaRPr>
          </a:p>
          <a:p>
            <a:r>
              <a:rPr lang="en-US" altLang="zh-CN" sz="2200">
                <a:ea typeface="微软雅黑" panose="020B0503020204020204" charset="-122"/>
                <a:cs typeface="Calibri" panose="020F0502020204030204"/>
              </a:rPr>
              <a:t>    3. </a:t>
            </a:r>
            <a:r>
              <a:rPr lang="en-US" altLang="zh-CN" sz="2200" err="1">
                <a:ea typeface="微软雅黑" panose="020B0503020204020204" charset="-122"/>
                <a:cs typeface="Calibri" panose="020F0502020204030204"/>
              </a:rPr>
              <a:t>from_dict</a:t>
            </a:r>
            <a:endParaRPr lang="zh-CN" altLang="en-US" sz="2200">
              <a:ea typeface="微软雅黑" panose="020B0503020204020204" charset="-122"/>
              <a:cs typeface="Calibri" panose="020F0502020204030204"/>
            </a:endParaRPr>
          </a:p>
        </p:txBody>
      </p:sp>
      <p:sp>
        <p:nvSpPr>
          <p:cNvPr id="12"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36</a:t>
            </a:r>
            <a:endParaRPr lang="zh-CN">
              <a:solidFill>
                <a:srgbClr val="B2B2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Agent</a:t>
            </a:r>
          </a:p>
        </p:txBody>
      </p:sp>
      <p:sp>
        <p:nvSpPr>
          <p:cNvPr id="16" name="文本框 15"/>
          <p:cNvSpPr txBox="1"/>
          <p:nvPr/>
        </p:nvSpPr>
        <p:spPr>
          <a:xfrm>
            <a:off x="1012384" y="1518833"/>
            <a:ext cx="184731" cy="400110"/>
          </a:xfrm>
          <a:prstGeom prst="rect">
            <a:avLst/>
          </a:prstGeom>
          <a:noFill/>
        </p:spPr>
        <p:txBody>
          <a:bodyPr wrap="square" rtlCol="0">
            <a:spAutoFit/>
          </a:bodyPr>
          <a:lstStyle/>
          <a:p>
            <a:endParaRPr kumimoji="1" lang="zh-CN" altLang="en-US" sz="2000" b="1"/>
          </a:p>
        </p:txBody>
      </p:sp>
      <p:pic>
        <p:nvPicPr>
          <p:cNvPr id="17" name="图片 16" descr="文本&#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rcRect l="4784" t="11578" r="5805" b="6791"/>
          <a:stretch>
            <a:fillRect/>
          </a:stretch>
        </p:blipFill>
        <p:spPr>
          <a:xfrm>
            <a:off x="815344" y="1316872"/>
            <a:ext cx="5532860" cy="932157"/>
          </a:xfrm>
          <a:prstGeom prst="rect">
            <a:avLst/>
          </a:prstGeom>
        </p:spPr>
      </p:pic>
      <p:sp>
        <p:nvSpPr>
          <p:cNvPr id="18" name="文本框 17"/>
          <p:cNvSpPr txBox="1"/>
          <p:nvPr/>
        </p:nvSpPr>
        <p:spPr>
          <a:xfrm>
            <a:off x="1012435" y="1703379"/>
            <a:ext cx="4956186" cy="460375"/>
          </a:xfrm>
          <a:prstGeom prst="rect">
            <a:avLst/>
          </a:prstGeom>
          <a:noFill/>
        </p:spPr>
        <p:txBody>
          <a:bodyPr wrap="square" lIns="91440" tIns="45720" rIns="91440" bIns="45720" rtlCol="0" anchor="t">
            <a:spAutoFit/>
          </a:bodyPr>
          <a:lstStyle/>
          <a:p>
            <a:r>
              <a:rPr kumimoji="1" lang="en-US" altLang="zh-CN" sz="2400" b="1">
                <a:solidFill>
                  <a:schemeClr val="bg1"/>
                </a:solidFill>
                <a:ea typeface="微软雅黑" panose="020B0503020204020204" charset="-122"/>
              </a:rPr>
              <a:t>$  cat </a:t>
            </a:r>
            <a:r>
              <a:rPr kumimoji="1" lang="en-US" altLang="zh-CN" sz="2400" b="1" err="1">
                <a:solidFill>
                  <a:schemeClr val="bg1"/>
                </a:solidFill>
                <a:ea typeface="微软雅黑" panose="020B0503020204020204" charset="-122"/>
              </a:rPr>
              <a:t>src</a:t>
            </a:r>
            <a:r>
              <a:rPr kumimoji="1" lang="en-US" altLang="zh-CN" sz="2400" b="1">
                <a:solidFill>
                  <a:schemeClr val="bg1"/>
                </a:solidFill>
                <a:ea typeface="微软雅黑" panose="020B0503020204020204" charset="-122"/>
              </a:rPr>
              <a:t>/env/</a:t>
            </a:r>
            <a:r>
              <a:rPr kumimoji="1" lang="en-US" altLang="zh-CN" sz="2400" b="1" err="1">
                <a:solidFill>
                  <a:schemeClr val="bg1"/>
                </a:solidFill>
                <a:ea typeface="微软雅黑" panose="020B0503020204020204" charset="-122"/>
              </a:rPr>
              <a:t>simplebus_agents.py</a:t>
            </a:r>
            <a:r>
              <a:rPr kumimoji="1" lang="en-US" altLang="zh-CN" sz="2400" b="1">
                <a:solidFill>
                  <a:schemeClr val="bg1"/>
                </a:solidFill>
                <a:ea typeface="微软雅黑" panose="020B0503020204020204" charset="-122"/>
              </a:rPr>
              <a:t> </a:t>
            </a:r>
            <a:endParaRPr kumimoji="1" lang="zh-CN" altLang="en-US" sz="2400" b="1">
              <a:solidFill>
                <a:schemeClr val="bg1"/>
              </a:solidFill>
              <a:ea typeface="微软雅黑" panose="020B0503020204020204" charset="-122"/>
            </a:endParaRPr>
          </a:p>
        </p:txBody>
      </p:sp>
      <p:sp>
        <p:nvSpPr>
          <p:cNvPr id="19" name="文本框 18"/>
          <p:cNvSpPr txBox="1"/>
          <p:nvPr/>
        </p:nvSpPr>
        <p:spPr>
          <a:xfrm>
            <a:off x="1012435" y="1401216"/>
            <a:ext cx="2077520" cy="398780"/>
          </a:xfrm>
          <a:prstGeom prst="rect">
            <a:avLst/>
          </a:prstGeom>
          <a:noFill/>
        </p:spPr>
        <p:txBody>
          <a:bodyPr wrap="square" lIns="91440" tIns="45720" rIns="91440" bIns="45720" rtlCol="0" anchor="t">
            <a:spAutoFit/>
          </a:bodyPr>
          <a:lstStyle/>
          <a:p>
            <a:r>
              <a:rPr kumimoji="1" lang="en-US" altLang="zh-CN" sz="2000">
                <a:solidFill>
                  <a:srgbClr val="FFC000"/>
                </a:solidFill>
                <a:ea typeface="微软雅黑" panose="020B0503020204020204" charset="-122"/>
              </a:rPr>
              <a:t># agent</a:t>
            </a:r>
            <a:r>
              <a:rPr kumimoji="1" lang="zh-CN" altLang="en-US" sz="2000">
                <a:solidFill>
                  <a:srgbClr val="FFC000"/>
                </a:solidFill>
                <a:ea typeface="微软雅黑" panose="020B0503020204020204" charset="-122"/>
              </a:rPr>
              <a:t>代码</a:t>
            </a:r>
            <a:endParaRPr kumimoji="1" lang="zh-CN" altLang="en-US" sz="2000">
              <a:solidFill>
                <a:srgbClr val="FFC000"/>
              </a:solidFill>
              <a:ea typeface="微软雅黑" panose="020B0503020204020204" charset="-122"/>
              <a:cs typeface="Calibri" panose="020F0502020204030204"/>
            </a:endParaRPr>
          </a:p>
        </p:txBody>
      </p:sp>
      <p:pic>
        <p:nvPicPr>
          <p:cNvPr id="7" name="图片 6" descr="图形用户界面, 文本, 应用程序&#10;&#10;AI 生成的内容可能不正确。"/>
          <p:cNvPicPr>
            <a:picLocks noChangeAspect="1"/>
          </p:cNvPicPr>
          <p:nvPr/>
        </p:nvPicPr>
        <p:blipFill>
          <a:blip r:embed="rId7"/>
          <a:stretch>
            <a:fillRect/>
          </a:stretch>
        </p:blipFill>
        <p:spPr>
          <a:xfrm>
            <a:off x="799964" y="2467187"/>
            <a:ext cx="5548056" cy="3403600"/>
          </a:xfrm>
          <a:prstGeom prst="rect">
            <a:avLst/>
          </a:prstGeom>
          <a:ln>
            <a:solidFill>
              <a:srgbClr val="4472C4"/>
            </a:solidFill>
          </a:ln>
          <a:effectLst>
            <a:outerShdw blurRad="50800" dist="38100" dir="2700000">
              <a:srgbClr val="000000">
                <a:alpha val="40000"/>
              </a:srgbClr>
            </a:outerShdw>
          </a:effectLst>
        </p:spPr>
      </p:pic>
      <p:sp>
        <p:nvSpPr>
          <p:cNvPr id="23" name="左大括号 22"/>
          <p:cNvSpPr/>
          <p:nvPr/>
        </p:nvSpPr>
        <p:spPr>
          <a:xfrm>
            <a:off x="6536626" y="1485179"/>
            <a:ext cx="557335" cy="4383933"/>
          </a:xfrm>
          <a:prstGeom prst="leftBrace">
            <a:avLst>
              <a:gd name="adj1" fmla="val 8333"/>
              <a:gd name="adj2" fmla="val 72909"/>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内容占位符 10"/>
          <p:cNvSpPr>
            <a:spLocks noGrp="1"/>
          </p:cNvSpPr>
          <p:nvPr>
            <p:ph idx="1"/>
          </p:nvPr>
        </p:nvSpPr>
        <p:spPr>
          <a:xfrm>
            <a:off x="7282383" y="3447535"/>
            <a:ext cx="4533901" cy="2569219"/>
          </a:xfrm>
        </p:spPr>
        <p:txBody>
          <a:bodyPr vert="horz" lIns="91440" tIns="45720" rIns="91440" bIns="45720" rtlCol="0" anchor="t">
            <a:normAutofit/>
          </a:bodyPr>
          <a:lstStyle/>
          <a:p>
            <a:pPr>
              <a:lnSpc>
                <a:spcPct val="100000"/>
              </a:lnSpc>
            </a:pPr>
            <a:r>
              <a:rPr lang="zh-CN" altLang="en-US" b="1" dirty="0">
                <a:solidFill>
                  <a:srgbClr val="008598"/>
                </a:solidFill>
                <a:ea typeface="微软雅黑" panose="020B0503020204020204" charset="-122"/>
                <a:cs typeface="Calibri" panose="020F0502020204030204"/>
              </a:rPr>
              <a:t>初始化</a:t>
            </a:r>
            <a:r>
              <a:rPr lang="en-US" altLang="zh-CN" b="1" dirty="0">
                <a:solidFill>
                  <a:srgbClr val="008598"/>
                </a:solidFill>
                <a:ea typeface="微软雅黑" panose="020B0503020204020204" charset="-122"/>
                <a:cs typeface="Calibri" panose="020F0502020204030204"/>
              </a:rPr>
              <a:t>bundle</a:t>
            </a:r>
          </a:p>
          <a:p>
            <a:pPr lvl="1">
              <a:lnSpc>
                <a:spcPct val="100000"/>
              </a:lnSpc>
            </a:pPr>
            <a:endParaRPr lang="en-US" altLang="zh-CN" dirty="0">
              <a:solidFill>
                <a:srgbClr val="404040"/>
              </a:solidFill>
              <a:ea typeface="微软雅黑" panose="020B0503020204020204" charset="-122"/>
            </a:endParaRPr>
          </a:p>
          <a:p>
            <a:pPr>
              <a:lnSpc>
                <a:spcPct val="100000"/>
              </a:lnSpc>
            </a:pPr>
            <a:r>
              <a:rPr lang="zh-CN" b="1" dirty="0">
                <a:solidFill>
                  <a:srgbClr val="008598"/>
                </a:solidFill>
                <a:ea typeface="微软雅黑" panose="020B0503020204020204" charset="-122"/>
                <a:cs typeface="Calibri" panose="020F0502020204030204"/>
              </a:rPr>
              <a:t>驱动</a:t>
            </a:r>
            <a:r>
              <a:rPr lang="en-US" altLang="zh-CN" b="1" dirty="0">
                <a:solidFill>
                  <a:srgbClr val="008598"/>
                </a:solidFill>
                <a:ea typeface="微软雅黑" panose="020B0503020204020204" charset="-122"/>
                <a:cs typeface="Calibri" panose="020F0502020204030204"/>
              </a:rPr>
              <a:t>DUT</a:t>
            </a:r>
          </a:p>
          <a:p>
            <a:pPr marL="457200" lvl="1" indent="0">
              <a:lnSpc>
                <a:spcPct val="100000"/>
              </a:lnSpc>
              <a:buNone/>
            </a:pPr>
            <a:endParaRPr lang="en-US" altLang="zh-CN" dirty="0">
              <a:ea typeface="微软雅黑" panose="020B0503020204020204" charset="-122"/>
              <a:cs typeface="Calibri" panose="020F0502020204030204"/>
            </a:endParaRPr>
          </a:p>
          <a:p>
            <a:pPr>
              <a:lnSpc>
                <a:spcPct val="100000"/>
              </a:lnSpc>
            </a:pPr>
            <a:r>
              <a:rPr lang="zh-CN" altLang="en-US" b="1" dirty="0">
                <a:solidFill>
                  <a:srgbClr val="008598"/>
                </a:solidFill>
                <a:ea typeface="微软雅黑" panose="020B0503020204020204" charset="-122"/>
                <a:cs typeface="Calibri" panose="020F0502020204030204"/>
              </a:rPr>
              <a:t>监测</a:t>
            </a:r>
            <a:r>
              <a:rPr lang="en-US" altLang="zh-CN" b="1" dirty="0">
                <a:solidFill>
                  <a:srgbClr val="008598"/>
                </a:solidFill>
                <a:ea typeface="微软雅黑" panose="020B0503020204020204" charset="-122"/>
                <a:cs typeface="Calibri" panose="020F0502020204030204"/>
              </a:rPr>
              <a:t>DUT</a:t>
            </a:r>
          </a:p>
        </p:txBody>
      </p:sp>
      <p:sp>
        <p:nvSpPr>
          <p:cNvPr id="4"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37</a:t>
            </a:r>
            <a:endParaRPr lang="zh-CN">
              <a:solidFill>
                <a:srgbClr val="B2B2B2"/>
              </a:solidFill>
            </a:endParaRPr>
          </a:p>
        </p:txBody>
      </p:sp>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3170" y="812547"/>
            <a:ext cx="3142528" cy="2242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66115"/>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735">
                <a:solidFill>
                  <a:schemeClr val="tx1"/>
                </a:solidFill>
                <a:latin typeface="+mj-lt"/>
                <a:cs typeface="Times New Roman" panose="02020603050405020304" pitchFamily="18" charset="0"/>
              </a:rPr>
              <a:t>Env</a:t>
            </a:r>
          </a:p>
        </p:txBody>
      </p:sp>
      <p:sp>
        <p:nvSpPr>
          <p:cNvPr id="3" name="文本框 2"/>
          <p:cNvSpPr txBox="1"/>
          <p:nvPr/>
        </p:nvSpPr>
        <p:spPr>
          <a:xfrm>
            <a:off x="1264356" y="153889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814705" y="1329690"/>
            <a:ext cx="6537565" cy="906780"/>
          </a:xfrm>
          <a:prstGeom prst="rect">
            <a:avLst/>
          </a:prstGeom>
        </p:spPr>
      </p:pic>
      <p:sp>
        <p:nvSpPr>
          <p:cNvPr id="10" name="文本框 9"/>
          <p:cNvSpPr txBox="1"/>
          <p:nvPr/>
        </p:nvSpPr>
        <p:spPr>
          <a:xfrm>
            <a:off x="1017181" y="1719205"/>
            <a:ext cx="3996690" cy="460375"/>
          </a:xfrm>
          <a:prstGeom prst="rect">
            <a:avLst/>
          </a:prstGeom>
          <a:noFill/>
        </p:spPr>
        <p:txBody>
          <a:bodyPr wrap="none" lIns="91440" tIns="45720" rIns="91440" bIns="45720" rtlCol="0" anchor="t">
            <a:spAutoFit/>
          </a:bodyPr>
          <a:lstStyle/>
          <a:p>
            <a:pPr algn="l"/>
            <a:r>
              <a:rPr kumimoji="1" lang="en-US" altLang="zh-CN" sz="2400" b="1">
                <a:solidFill>
                  <a:schemeClr val="bg1"/>
                </a:solidFill>
                <a:ea typeface="微软雅黑" panose="020B0503020204020204" charset="-122"/>
              </a:rPr>
              <a:t>$  cat </a:t>
            </a:r>
            <a:r>
              <a:rPr kumimoji="1" lang="en-US" altLang="zh-CN" sz="2400" b="1" err="1">
                <a:solidFill>
                  <a:schemeClr val="bg1"/>
                </a:solidFill>
                <a:ea typeface="微软雅黑" panose="020B0503020204020204" charset="-122"/>
              </a:rPr>
              <a:t>src</a:t>
            </a:r>
            <a:r>
              <a:rPr kumimoji="1" lang="en-US" altLang="zh-CN" sz="2400" b="1">
                <a:solidFill>
                  <a:schemeClr val="bg1"/>
                </a:solidFill>
                <a:ea typeface="微软雅黑" panose="020B0503020204020204" charset="-122"/>
              </a:rPr>
              <a:t>/env/</a:t>
            </a:r>
            <a:r>
              <a:rPr kumimoji="1" lang="en-US" altLang="zh-CN" sz="2400" b="1" err="1">
                <a:solidFill>
                  <a:schemeClr val="bg1"/>
                </a:solidFill>
                <a:ea typeface="微软雅黑" panose="020B0503020204020204" charset="-122"/>
              </a:rPr>
              <a:t>ntcache_env.py</a:t>
            </a:r>
            <a:r>
              <a:rPr kumimoji="1" lang="en-US" altLang="zh-CN" b="1">
                <a:solidFill>
                  <a:schemeClr val="bg1"/>
                </a:solidFill>
                <a:ea typeface="微软雅黑" panose="020B0503020204020204" charset="-122"/>
              </a:rPr>
              <a:t> </a:t>
            </a:r>
            <a:endParaRPr kumimoji="1" lang="zh-CN" altLang="en-US" b="1">
              <a:solidFill>
                <a:schemeClr val="bg1"/>
              </a:solidFill>
              <a:ea typeface="微软雅黑" panose="020B0503020204020204" charset="-122"/>
            </a:endParaRPr>
          </a:p>
        </p:txBody>
      </p:sp>
      <p:sp>
        <p:nvSpPr>
          <p:cNvPr id="11" name="文本框 10"/>
          <p:cNvSpPr txBox="1"/>
          <p:nvPr/>
        </p:nvSpPr>
        <p:spPr>
          <a:xfrm>
            <a:off x="1017181" y="1421275"/>
            <a:ext cx="1244600" cy="398780"/>
          </a:xfrm>
          <a:prstGeom prst="rect">
            <a:avLst/>
          </a:prstGeom>
          <a:noFill/>
        </p:spPr>
        <p:txBody>
          <a:bodyPr wrap="none" lIns="91440" tIns="45720" rIns="91440" bIns="45720" rtlCol="0" anchor="t">
            <a:spAutoFit/>
          </a:bodyPr>
          <a:lstStyle/>
          <a:p>
            <a:r>
              <a:rPr kumimoji="1" lang="en-US" altLang="zh-CN" sz="2000">
                <a:solidFill>
                  <a:srgbClr val="FFC000"/>
                </a:solidFill>
                <a:ea typeface="微软雅黑" panose="020B0503020204020204" charset="-122"/>
              </a:rPr>
              <a:t># env</a:t>
            </a:r>
            <a:r>
              <a:rPr kumimoji="1" lang="zh-CN" altLang="en-US" sz="2000">
                <a:solidFill>
                  <a:srgbClr val="FFC000"/>
                </a:solidFill>
                <a:ea typeface="微软雅黑" panose="020B0503020204020204" charset="-122"/>
              </a:rPr>
              <a:t>代码</a:t>
            </a:r>
            <a:endParaRPr kumimoji="1" lang="zh-CN" altLang="en-US" sz="2000">
              <a:solidFill>
                <a:srgbClr val="FFC000"/>
              </a:solidFill>
              <a:ea typeface="微软雅黑" panose="020B0503020204020204" charset="-122"/>
              <a:cs typeface="Calibri" panose="020F0502020204030204"/>
            </a:endParaRPr>
          </a:p>
        </p:txBody>
      </p:sp>
      <p:sp>
        <p:nvSpPr>
          <p:cNvPr id="12"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36</a:t>
            </a:r>
            <a:endParaRPr lang="zh-CN">
              <a:solidFill>
                <a:srgbClr val="B2B2B2"/>
              </a:solidFill>
            </a:endParaRPr>
          </a:p>
        </p:txBody>
      </p:sp>
      <p:pic>
        <p:nvPicPr>
          <p:cNvPr id="14" name="图片 13" descr="微信图片_2025-07-14_113811_697"/>
          <p:cNvPicPr>
            <a:picLocks noChangeAspect="1"/>
          </p:cNvPicPr>
          <p:nvPr/>
        </p:nvPicPr>
        <p:blipFill>
          <a:blip r:embed="rId7"/>
          <a:srcRect r="5224" b="20937"/>
          <a:stretch>
            <a:fillRect/>
          </a:stretch>
        </p:blipFill>
        <p:spPr>
          <a:xfrm>
            <a:off x="797401" y="3577304"/>
            <a:ext cx="10829925" cy="2391758"/>
          </a:xfrm>
          <a:prstGeom prst="rect">
            <a:avLst/>
          </a:prstGeom>
          <a:ln>
            <a:solidFill>
              <a:srgbClr val="4472C4"/>
            </a:solidFill>
          </a:ln>
          <a:effectLst>
            <a:outerShdw blurRad="50800" dist="38100" dir="2700000">
              <a:srgbClr val="000000">
                <a:alpha val="40000"/>
              </a:srgbClr>
            </a:outerShdw>
          </a:effectLst>
        </p:spPr>
      </p:pic>
      <p:pic>
        <p:nvPicPr>
          <p:cNvPr id="2050" name="Picture 2">
            <a:extLst>
              <a:ext uri="{FF2B5EF4-FFF2-40B4-BE49-F238E27FC236}">
                <a16:creationId xmlns:a16="http://schemas.microsoft.com/office/drawing/2014/main" id="{C46D5A59-3E9D-5B39-2750-22ED4544E3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0330" y="637857"/>
            <a:ext cx="4086996" cy="2884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DEF9-7B34-50AE-1EB3-6526FA9577AE}"/>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C2033698-0DE1-5C5A-A81C-209FA7C26AB8}"/>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在开始之前，先需要下载必要的软件包</a:t>
            </a:r>
          </a:p>
        </p:txBody>
      </p:sp>
      <p:cxnSp>
        <p:nvCxnSpPr>
          <p:cNvPr id="3" name="直接连接符 2">
            <a:extLst>
              <a:ext uri="{FF2B5EF4-FFF2-40B4-BE49-F238E27FC236}">
                <a16:creationId xmlns:a16="http://schemas.microsoft.com/office/drawing/2014/main" id="{4CC31C26-BAE4-A94A-90D4-4DF9BD4997ED}"/>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2D136429-F56F-55E1-7C91-BBF97DECE551}"/>
              </a:ext>
            </a:extLst>
          </p:cNvPr>
          <p:cNvSpPr>
            <a:spLocks noGrp="1"/>
          </p:cNvSpPr>
          <p:nvPr>
            <p:ph type="sldNum" sz="quarter" idx="12"/>
          </p:nvPr>
        </p:nvSpPr>
        <p:spPr/>
        <p:txBody>
          <a:bodyPr/>
          <a:lstStyle/>
          <a:p>
            <a:fld id="{49AE70B2-8BF9-45C0-BB95-33D1B9D3A854}" type="slidenum">
              <a:rPr lang="zh-CN" altLang="en-US" smtClean="0"/>
              <a:t>4</a:t>
            </a:fld>
            <a:endParaRPr lang="zh-CN" altLang="en-US"/>
          </a:p>
        </p:txBody>
      </p:sp>
      <p:sp>
        <p:nvSpPr>
          <p:cNvPr id="4" name="内容占位符 3">
            <a:extLst>
              <a:ext uri="{FF2B5EF4-FFF2-40B4-BE49-F238E27FC236}">
                <a16:creationId xmlns:a16="http://schemas.microsoft.com/office/drawing/2014/main" id="{76208E61-D672-3BAD-84E4-C990B82145B1}"/>
              </a:ext>
            </a:extLst>
          </p:cNvPr>
          <p:cNvSpPr>
            <a:spLocks noGrp="1"/>
          </p:cNvSpPr>
          <p:nvPr>
            <p:ph idx="1"/>
          </p:nvPr>
        </p:nvSpPr>
        <p:spPr>
          <a:xfrm>
            <a:off x="476252" y="2973386"/>
            <a:ext cx="5397498" cy="1539875"/>
          </a:xfrm>
          <a:ln w="28575">
            <a:solidFill>
              <a:schemeClr val="accent2"/>
            </a:solidFill>
          </a:ln>
        </p:spPr>
        <p:txBody>
          <a:bodyPr tIns="72000">
            <a:normAutofit/>
          </a:bodyPr>
          <a:lstStyle/>
          <a:p>
            <a:pPr marL="0" indent="0" algn="ctr">
              <a:buNone/>
            </a:pPr>
            <a:r>
              <a:rPr lang="zh-CN" altLang="en-US" b="0"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rPr>
              <a:t>远程服务器</a:t>
            </a:r>
            <a:endParaRPr lang="en-US" altLang="zh-CN" sz="2000" b="1" dirty="0">
              <a:solidFill>
                <a:srgbClr val="008598"/>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457200" indent="-457200">
              <a:buFont typeface="+mj-lt"/>
              <a:buAutoNum type="arabicPeriod"/>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cs typeface="Cascadia Code" panose="020B0609020000020004" pitchFamily="49" charset="0"/>
              </a:rPr>
              <a:t>从</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en-US" altLang="zh-CN" b="1" i="0" u="none" strike="noStrike" kern="1200" cap="none" spc="0" normalizeH="0" baseline="0" noProof="0" dirty="0" err="1">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Github</a:t>
            </a:r>
            <a:r>
              <a:rPr kumimoji="0" lang="zh-CN" altLang="en-US"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a:t>
            </a:r>
            <a:r>
              <a:rPr kumimoji="0" lang="zh-CN" altLang="en-US"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rPr>
              <a:t>拉取镜像</a:t>
            </a:r>
            <a:endParaRPr kumimoji="0" lang="en-US" altLang="zh-CN" b="1" i="0" u="none" strike="noStrike" kern="1200" cap="none" spc="0" normalizeH="0" baseline="0" noProof="0" dirty="0">
              <a:ln>
                <a:noFill/>
              </a:ln>
              <a:solidFill>
                <a:srgbClr val="000000">
                  <a:lumMod val="75000"/>
                  <a:lumOff val="25000"/>
                </a:srgbClr>
              </a:solidFill>
              <a:effectLst/>
              <a:uLnTx/>
              <a:uFillTx/>
              <a:latin typeface="SimHei" panose="02010609060101010101" pitchFamily="49" charset="-122"/>
              <a:ea typeface="SimHei" panose="02010609060101010101" pitchFamily="49" charset="-122"/>
              <a:cs typeface="Cascadia Code" panose="020B0609020000020004" pitchFamily="49" charset="0"/>
            </a:endParaRPr>
          </a:p>
          <a:p>
            <a:pPr marL="0" indent="0">
              <a:buNone/>
            </a:pPr>
            <a:r>
              <a:rPr lang="zh-CN" altLang="en-US" sz="2200" dirty="0">
                <a:latin typeface="+mj-lt"/>
                <a:cs typeface="Cascadia Code" panose="020B0609020000020004" pitchFamily="49" charset="0"/>
              </a:rPr>
              <a:t>需要稍等一会儿，等待完成</a:t>
            </a:r>
          </a:p>
        </p:txBody>
      </p:sp>
      <p:sp>
        <p:nvSpPr>
          <p:cNvPr id="6" name="内容占位符 3">
            <a:extLst>
              <a:ext uri="{FF2B5EF4-FFF2-40B4-BE49-F238E27FC236}">
                <a16:creationId xmlns:a16="http://schemas.microsoft.com/office/drawing/2014/main" id="{F8BCB68F-19D0-024C-EA76-A99D5E57C3B6}"/>
              </a:ext>
            </a:extLst>
          </p:cNvPr>
          <p:cNvSpPr txBox="1">
            <a:spLocks/>
          </p:cNvSpPr>
          <p:nvPr/>
        </p:nvSpPr>
        <p:spPr>
          <a:xfrm>
            <a:off x="6096000" y="1204918"/>
            <a:ext cx="5969004" cy="3308344"/>
          </a:xfrm>
          <a:prstGeom prst="rect">
            <a:avLst/>
          </a:prstGeom>
          <a:ln w="28575">
            <a:solidFill>
              <a:schemeClr val="accent2"/>
            </a:solidFill>
          </a:ln>
        </p:spPr>
        <p:txBody>
          <a:bodyPr vert="horz" lIns="91440" tIns="7200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如果使用</a:t>
            </a:r>
            <a:r>
              <a:rPr lang="zh-CN" altLang="en-US"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本地笔记本</a:t>
            </a:r>
            <a:endParaRPr lang="en-US" altLang="zh-CN" sz="2000" b="1"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lang="zh-CN" altLang="en-US" sz="2400" b="1" dirty="0">
                <a:solidFill>
                  <a:srgbClr val="000000">
                    <a:lumMod val="75000"/>
                    <a:lumOff val="25000"/>
                  </a:srgbClr>
                </a:solidFill>
                <a:latin typeface="Microsoft YaHei" panose="020B0503020204020204" pitchFamily="34" charset="-122"/>
                <a:ea typeface="Microsoft YaHei" panose="020B0503020204020204" pitchFamily="34" charset="-122"/>
                <a:cs typeface="Cascadia Code" panose="020B0609020000020004" pitchFamily="49" charset="0"/>
              </a:rPr>
              <a:t>连接我们提供的 </a:t>
            </a:r>
            <a:r>
              <a:rPr lang="en-US" altLang="zh-CN" sz="2400" b="1"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WIFI</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endParaRPr>
          </a:p>
          <a:p>
            <a:pPr lvl="1">
              <a:lnSpc>
                <a:spcPct val="110000"/>
              </a:lnSpc>
              <a:spcBef>
                <a:spcPts val="0"/>
              </a:spcBef>
              <a:defRPr/>
            </a:pP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SSID: UnityChip</a:t>
            </a:r>
          </a:p>
          <a:p>
            <a:pPr lvl="1">
              <a:lnSpc>
                <a:spcPct val="110000"/>
              </a:lnSpc>
              <a:spcBef>
                <a:spcPts val="0"/>
              </a:spcBef>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密码</a:t>
            </a:r>
            <a:r>
              <a:rPr kumimoji="0" lang="en-US" altLang="zh-CN"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Cascadia Code" panose="020B0609020000020004" pitchFamily="49" charset="0"/>
              </a:rPr>
              <a:t>: unitychip2025</a:t>
            </a:r>
          </a:p>
          <a:p>
            <a:pPr marL="514350" indent="-514350">
              <a:buFont typeface="+mj-lt"/>
              <a:buAutoNum type="arabicPeriod"/>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rPr>
              <a:t>下载并加载镜像</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wget</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http</a:t>
            </a:r>
            <a:r>
              <a:rPr lang="en-US" altLang="zh-CN" dirty="0">
                <a:solidFill>
                  <a:srgbClr val="000000">
                    <a:lumMod val="75000"/>
                    <a:lumOff val="25000"/>
                  </a:srgbClr>
                </a:solidFill>
                <a:cs typeface="Cascadia Code" panose="020B0609020000020004" pitchFamily="49" charset="0"/>
              </a:rPr>
              <a:t>://192.168.43.8:8080</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gzip</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 </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hlinkClick r:id="rId6"/>
              </a:rPr>
              <a:t>envfull.tar.gz</a:t>
            </a:r>
            <a:endPar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endParaRPr>
          </a:p>
          <a:p>
            <a:pPr lvl="1">
              <a:defRPr/>
            </a:pP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sudo</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docker load -</a:t>
            </a:r>
            <a:r>
              <a:rPr lang="en-US" altLang="zh-CN" dirty="0" err="1">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i</a:t>
            </a:r>
            <a:r>
              <a:rPr lang="en-US" altLang="zh-CN" dirty="0">
                <a:solidFill>
                  <a:srgbClr val="000000">
                    <a:lumMod val="75000"/>
                    <a:lumOff val="25000"/>
                  </a:srgbClr>
                </a:solidFill>
                <a:latin typeface="Calibri" panose="020F0502020204030204"/>
                <a:ea typeface="宋体" panose="02010600030101010101" pitchFamily="2" charset="-122"/>
                <a:cs typeface="Cascadia Code" panose="020B0609020000020004" pitchFamily="49" charset="0"/>
              </a:rPr>
              <a:t> envfull.tar </a:t>
            </a:r>
          </a:p>
        </p:txBody>
      </p:sp>
      <p:sp>
        <p:nvSpPr>
          <p:cNvPr id="10" name="内容占位符 3">
            <a:extLst>
              <a:ext uri="{FF2B5EF4-FFF2-40B4-BE49-F238E27FC236}">
                <a16:creationId xmlns:a16="http://schemas.microsoft.com/office/drawing/2014/main" id="{7A2B9F54-9A4F-EB44-DE3D-F164F6A8E84A}"/>
              </a:ext>
            </a:extLst>
          </p:cNvPr>
          <p:cNvSpPr txBox="1">
            <a:spLocks/>
          </p:cNvSpPr>
          <p:nvPr/>
        </p:nvSpPr>
        <p:spPr>
          <a:xfrm>
            <a:off x="476252" y="4676770"/>
            <a:ext cx="11588752" cy="1901827"/>
          </a:xfrm>
          <a:prstGeom prst="rect">
            <a:avLst/>
          </a:prstGeom>
          <a:ln w="28575">
            <a:solidFill>
              <a:schemeClr val="accent2"/>
            </a:solidFill>
          </a:ln>
        </p:spPr>
        <p:txBody>
          <a:bodyPr vert="horz" lIns="91440" tIns="7200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zh-CN" altLang="en-US"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rPr>
              <a:t>如何运行容器</a:t>
            </a:r>
            <a:endParaRPr lang="en-US" altLang="zh-CN"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gn="ctr">
              <a:buFont typeface="Arial" panose="020B0604020202090204" pitchFamily="34" charset="0"/>
              <a:buNone/>
            </a:pPr>
            <a:endParaRPr lang="en-US" altLang="zh-CN" sz="2000" dirty="0">
              <a:solidFill>
                <a:srgbClr val="008598"/>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Font typeface="Arial" panose="020B0604020202090204" pitchFamily="34" charset="0"/>
              <a:buNone/>
            </a:pPr>
            <a:r>
              <a:rPr lang="en-US" altLang="zh-CN" sz="2400" b="1" dirty="0">
                <a:solidFill>
                  <a:schemeClr val="tx1"/>
                </a:solidFill>
                <a:latin typeface="Consolas" panose="020B0609020204030204" pitchFamily="49" charset="0"/>
                <a:ea typeface="宋体"/>
                <a:cs typeface="Calibri"/>
              </a:rPr>
              <a:t>$ </a:t>
            </a:r>
            <a:r>
              <a:rPr lang="en-US" altLang="zh-CN" sz="2400" b="1" dirty="0" err="1">
                <a:solidFill>
                  <a:schemeClr val="tx1"/>
                </a:solidFill>
                <a:latin typeface="Consolas" panose="020B0609020204030204" pitchFamily="49" charset="0"/>
                <a:ea typeface="宋体"/>
                <a:cs typeface="Calibri"/>
              </a:rPr>
              <a:t>sudo</a:t>
            </a:r>
            <a:r>
              <a:rPr lang="en-US" altLang="zh-CN" sz="2400" b="1" dirty="0">
                <a:solidFill>
                  <a:schemeClr val="tx1"/>
                </a:solidFill>
                <a:latin typeface="Consolas" panose="020B0609020204030204" pitchFamily="49" charset="0"/>
                <a:ea typeface="宋体"/>
                <a:cs typeface="Calibri"/>
              </a:rPr>
              <a:t> docker run -it --network host ghcr.io/</a:t>
            </a:r>
            <a:r>
              <a:rPr lang="en-US" altLang="zh-CN" sz="2400" b="1" dirty="0" err="1">
                <a:solidFill>
                  <a:schemeClr val="tx1"/>
                </a:solidFill>
                <a:latin typeface="Consolas" panose="020B0609020204030204" pitchFamily="49" charset="0"/>
                <a:ea typeface="宋体"/>
                <a:cs typeface="Calibri"/>
              </a:rPr>
              <a:t>xs-mlvp</a:t>
            </a:r>
            <a:r>
              <a:rPr lang="en-US" altLang="zh-CN" sz="2400" b="1" dirty="0">
                <a:solidFill>
                  <a:schemeClr val="tx1"/>
                </a:solidFill>
                <a:latin typeface="Consolas" panose="020B0609020204030204" pitchFamily="49" charset="0"/>
                <a:ea typeface="宋体"/>
                <a:cs typeface="Calibri"/>
              </a:rPr>
              <a:t>/</a:t>
            </a:r>
            <a:r>
              <a:rPr lang="en-US" altLang="zh-CN" sz="2400" b="1" dirty="0" err="1">
                <a:solidFill>
                  <a:schemeClr val="tx1"/>
                </a:solidFill>
                <a:latin typeface="Consolas" panose="020B0609020204030204" pitchFamily="49" charset="0"/>
                <a:ea typeface="宋体"/>
                <a:cs typeface="Calibri"/>
              </a:rPr>
              <a:t>envfull:latest</a:t>
            </a:r>
            <a:endParaRPr lang="zh-CN" altLang="en-US" sz="2400" i="1" dirty="0">
              <a:solidFill>
                <a:schemeClr val="tx1"/>
              </a:solidFill>
              <a:latin typeface="+mj-lt"/>
              <a:cs typeface="Cascadia Code" panose="020B0609020000020004" pitchFamily="49" charset="0"/>
            </a:endParaRPr>
          </a:p>
        </p:txBody>
      </p:sp>
      <p:sp>
        <p:nvSpPr>
          <p:cNvPr id="12" name="内容占位符 3">
            <a:extLst>
              <a:ext uri="{FF2B5EF4-FFF2-40B4-BE49-F238E27FC236}">
                <a16:creationId xmlns:a16="http://schemas.microsoft.com/office/drawing/2014/main" id="{99C7273B-20B1-03C2-EE6F-91F842AE1A41}"/>
              </a:ext>
            </a:extLst>
          </p:cNvPr>
          <p:cNvSpPr txBox="1">
            <a:spLocks/>
          </p:cNvSpPr>
          <p:nvPr/>
        </p:nvSpPr>
        <p:spPr>
          <a:xfrm>
            <a:off x="476251" y="1204917"/>
            <a:ext cx="5397498" cy="1604961"/>
          </a:xfrm>
          <a:prstGeom prst="rect">
            <a:avLst/>
          </a:prstGeom>
          <a:ln w="28575">
            <a:solidFill>
              <a:schemeClr val="accent2"/>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Font typeface="Arial" panose="020B0604020202090204" pitchFamily="34" charset="0"/>
              <a:buNone/>
            </a:pP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https://github.com/</a:t>
            </a:r>
            <a:b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br>
            <a:r>
              <a:rPr lang="en-US" altLang="zh-CN" b="1" dirty="0">
                <a:solidFill>
                  <a:schemeClr val="tx1"/>
                </a:solidFill>
                <a:latin typeface="Cascadia Code NF" panose="020B0609020000020004" pitchFamily="49" charset="0"/>
                <a:ea typeface="Cascadia Code NF" panose="020B0609020000020004" pitchFamily="49" charset="0"/>
                <a:cs typeface="Cascadia Code NF" panose="020B0609020000020004" pitchFamily="49" charset="0"/>
              </a:rPr>
              <a:t>XS-MLVP/tutorial-records</a:t>
            </a:r>
            <a:endParaRPr lang="zh-CN" altLang="en-US" sz="2400" b="1" dirty="0">
              <a:solidFill>
                <a:schemeClr val="tx1"/>
              </a:solidFill>
              <a:latin typeface="Cascadia Code NF" panose="020B0609020000020004" pitchFamily="49" charset="0"/>
              <a:cs typeface="Cascadia Code NF" panose="020B0609020000020004" pitchFamily="49" charset="0"/>
            </a:endParaRPr>
          </a:p>
        </p:txBody>
      </p:sp>
    </p:spTree>
    <p:custDataLst>
      <p:tags r:id="rId1"/>
    </p:custDataLst>
    <p:extLst>
      <p:ext uri="{BB962C8B-B14F-4D97-AF65-F5344CB8AC3E}">
        <p14:creationId xmlns:p14="http://schemas.microsoft.com/office/powerpoint/2010/main" val="1431071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rPr>
              <a:t>测试用例</a:t>
            </a:r>
          </a:p>
        </p:txBody>
      </p:sp>
      <p:sp>
        <p:nvSpPr>
          <p:cNvPr id="3" name="文本框 2"/>
          <p:cNvSpPr txBox="1"/>
          <p:nvPr/>
        </p:nvSpPr>
        <p:spPr>
          <a:xfrm>
            <a:off x="1264356" y="1484662"/>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815009" y="1275715"/>
            <a:ext cx="10359810" cy="1731962"/>
          </a:xfrm>
          <a:prstGeom prst="rect">
            <a:avLst/>
          </a:prstGeom>
        </p:spPr>
      </p:pic>
      <p:sp>
        <p:nvSpPr>
          <p:cNvPr id="10" name="文本框 9"/>
          <p:cNvSpPr txBox="1"/>
          <p:nvPr/>
        </p:nvSpPr>
        <p:spPr>
          <a:xfrm>
            <a:off x="1017181" y="1664975"/>
            <a:ext cx="3483261"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微软雅黑" panose="020B0503020204020204" charset="-122"/>
              </a:rPr>
              <a:t>$  cat test/</a:t>
            </a:r>
            <a:r>
              <a:rPr kumimoji="1" lang="en-US" altLang="zh-CN" sz="2400" b="1" err="1">
                <a:solidFill>
                  <a:schemeClr val="bg1"/>
                </a:solidFill>
                <a:ea typeface="微软雅黑" panose="020B0503020204020204" charset="-122"/>
              </a:rPr>
              <a:t>test_smoke.py</a:t>
            </a:r>
            <a:r>
              <a:rPr kumimoji="1" lang="en-US" altLang="zh-CN" sz="2400" b="1">
                <a:solidFill>
                  <a:schemeClr val="bg1"/>
                </a:solidFill>
                <a:ea typeface="微软雅黑" panose="020B0503020204020204" charset="-122"/>
              </a:rPr>
              <a:t> </a:t>
            </a:r>
            <a:endParaRPr lang="zh-CN" altLang="en-US" sz="2400" b="1">
              <a:solidFill>
                <a:schemeClr val="bg1"/>
              </a:solidFill>
              <a:ea typeface="微软雅黑" panose="020B0503020204020204" charset="-122"/>
              <a:cs typeface="Calibri" panose="020F0502020204030204"/>
            </a:endParaRPr>
          </a:p>
        </p:txBody>
      </p:sp>
      <p:sp>
        <p:nvSpPr>
          <p:cNvPr id="11" name="文本框 10"/>
          <p:cNvSpPr txBox="1"/>
          <p:nvPr/>
        </p:nvSpPr>
        <p:spPr>
          <a:xfrm>
            <a:off x="1017181" y="1367045"/>
            <a:ext cx="1452898" cy="430887"/>
          </a:xfrm>
          <a:prstGeom prst="rect">
            <a:avLst/>
          </a:prstGeom>
          <a:noFill/>
        </p:spPr>
        <p:txBody>
          <a:bodyPr wrap="none" lIns="91440" tIns="45720" rIns="91440" bIns="45720" rtlCol="0" anchor="t">
            <a:spAutoFit/>
          </a:bodyPr>
          <a:lstStyle/>
          <a:p>
            <a:r>
              <a:rPr kumimoji="1" lang="en-US" altLang="zh-CN" sz="2200" dirty="0">
                <a:solidFill>
                  <a:srgbClr val="FFC000"/>
                </a:solidFill>
                <a:ea typeface="微软雅黑" panose="020B0503020204020204" charset="-122"/>
              </a:rPr>
              <a:t># test</a:t>
            </a:r>
            <a:r>
              <a:rPr kumimoji="1" lang="zh-CN" altLang="en-US" sz="2200" dirty="0">
                <a:solidFill>
                  <a:srgbClr val="FFC000"/>
                </a:solidFill>
                <a:ea typeface="微软雅黑" panose="020B0503020204020204" charset="-122"/>
              </a:rPr>
              <a:t> 代码</a:t>
            </a:r>
            <a:endParaRPr kumimoji="1" lang="zh-CN" altLang="en-US" sz="2200" dirty="0">
              <a:solidFill>
                <a:srgbClr val="FFC000"/>
              </a:solidFill>
              <a:ea typeface="微软雅黑" panose="020B0503020204020204" charset="-122"/>
              <a:cs typeface="Calibri" panose="020F0502020204030204"/>
            </a:endParaRPr>
          </a:p>
        </p:txBody>
      </p:sp>
      <p:sp>
        <p:nvSpPr>
          <p:cNvPr id="7" name="文本框 6"/>
          <p:cNvSpPr txBox="1"/>
          <p:nvPr/>
        </p:nvSpPr>
        <p:spPr>
          <a:xfrm>
            <a:off x="1017354" y="2415744"/>
            <a:ext cx="1730345" cy="461665"/>
          </a:xfrm>
          <a:prstGeom prst="rect">
            <a:avLst/>
          </a:prstGeom>
          <a:noFill/>
        </p:spPr>
        <p:txBody>
          <a:bodyPr wrap="none" lIns="91440" tIns="45720" rIns="91440" bIns="45720" rtlCol="0" anchor="t">
            <a:spAutoFit/>
          </a:bodyPr>
          <a:lstStyle/>
          <a:p>
            <a:r>
              <a:rPr kumimoji="1" lang="en-US" altLang="zh-CN" sz="2400" b="1">
                <a:solidFill>
                  <a:schemeClr val="bg1"/>
                </a:solidFill>
                <a:ea typeface="微软雅黑" panose="020B0503020204020204" charset="-122"/>
              </a:rPr>
              <a:t>$  make test</a:t>
            </a:r>
            <a:endParaRPr lang="zh-CN" altLang="en-US" sz="2400" b="1">
              <a:solidFill>
                <a:schemeClr val="bg1"/>
              </a:solidFill>
              <a:ea typeface="微软雅黑" panose="020B0503020204020204" charset="-122"/>
              <a:cs typeface="Calibri" panose="020F0502020204030204"/>
            </a:endParaRPr>
          </a:p>
        </p:txBody>
      </p:sp>
      <p:sp>
        <p:nvSpPr>
          <p:cNvPr id="13" name="文本框 12"/>
          <p:cNvSpPr txBox="1"/>
          <p:nvPr/>
        </p:nvSpPr>
        <p:spPr>
          <a:xfrm>
            <a:off x="1017354" y="2117814"/>
            <a:ext cx="943610" cy="429895"/>
          </a:xfrm>
          <a:prstGeom prst="rect">
            <a:avLst/>
          </a:prstGeom>
          <a:noFill/>
        </p:spPr>
        <p:txBody>
          <a:bodyPr wrap="none" lIns="91440" tIns="45720" rIns="91440" bIns="45720" rtlCol="0" anchor="t">
            <a:spAutoFit/>
          </a:bodyPr>
          <a:lstStyle/>
          <a:p>
            <a:r>
              <a:rPr kumimoji="1" lang="en-US" altLang="zh-CN" sz="2200">
                <a:solidFill>
                  <a:srgbClr val="FFC000"/>
                </a:solidFill>
                <a:ea typeface="微软雅黑" panose="020B0503020204020204" charset="-122"/>
              </a:rPr>
              <a:t># </a:t>
            </a:r>
            <a:r>
              <a:rPr kumimoji="1" lang="zh-CN" altLang="en-US" sz="2200">
                <a:solidFill>
                  <a:srgbClr val="FFC000"/>
                </a:solidFill>
                <a:ea typeface="微软雅黑" panose="020B0503020204020204" charset="-122"/>
              </a:rPr>
              <a:t>运行</a:t>
            </a:r>
            <a:endParaRPr kumimoji="1" lang="zh-CN" altLang="en-US" sz="2200">
              <a:solidFill>
                <a:srgbClr val="FFC000"/>
              </a:solidFill>
              <a:ea typeface="微软雅黑" panose="020B0503020204020204" charset="-122"/>
              <a:cs typeface="Calibri" panose="020F0502020204030204"/>
            </a:endParaRPr>
          </a:p>
        </p:txBody>
      </p:sp>
      <p:sp>
        <p:nvSpPr>
          <p:cNvPr id="14" name="右箭头 13"/>
          <p:cNvSpPr/>
          <p:nvPr/>
        </p:nvSpPr>
        <p:spPr>
          <a:xfrm>
            <a:off x="7183410" y="4186065"/>
            <a:ext cx="739302" cy="5252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8488782" y="4222292"/>
            <a:ext cx="1732205" cy="461665"/>
          </a:xfrm>
          <a:prstGeom prst="rect">
            <a:avLst/>
          </a:prstGeom>
          <a:noFill/>
        </p:spPr>
        <p:txBody>
          <a:bodyPr wrap="none" lIns="91440" tIns="45720" rIns="91440" bIns="45720" rtlCol="0" anchor="t">
            <a:spAutoFit/>
          </a:bodyPr>
          <a:lstStyle/>
          <a:p>
            <a:r>
              <a:rPr kumimoji="1" lang="en-US" altLang="zh-CN" sz="2400" b="1">
                <a:ea typeface="微软雅黑" panose="020B0503020204020204" charset="-122"/>
              </a:rPr>
              <a:t>Report.html</a:t>
            </a:r>
            <a:endParaRPr lang="zh-CN" altLang="en-US" sz="2400" b="1">
              <a:ea typeface="微软雅黑" panose="020B0503020204020204" charset="-122"/>
              <a:cs typeface="Calibri" panose="020F0502020204030204"/>
            </a:endParaRPr>
          </a:p>
        </p:txBody>
      </p:sp>
      <p:pic>
        <p:nvPicPr>
          <p:cNvPr id="12" name="图片 11"/>
          <p:cNvPicPr>
            <a:picLocks noChangeAspect="1"/>
          </p:cNvPicPr>
          <p:nvPr/>
        </p:nvPicPr>
        <p:blipFill>
          <a:blip r:embed="rId7"/>
          <a:stretch>
            <a:fillRect/>
          </a:stretch>
        </p:blipFill>
        <p:spPr>
          <a:xfrm>
            <a:off x="815009" y="3276440"/>
            <a:ext cx="5688308" cy="2815033"/>
          </a:xfrm>
          <a:prstGeom prst="rect">
            <a:avLst/>
          </a:prstGeom>
          <a:ln>
            <a:solidFill>
              <a:srgbClr val="4472C4"/>
            </a:solidFill>
          </a:ln>
          <a:effectLst>
            <a:outerShdw blurRad="50800" dist="38100" dir="2700000">
              <a:srgbClr val="000000">
                <a:alpha val="40000"/>
              </a:srgbClr>
            </a:outerShdw>
          </a:effectLst>
        </p:spPr>
      </p:pic>
      <p:sp>
        <p:nvSpPr>
          <p:cNvPr id="16"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38</a:t>
            </a:r>
            <a:endParaRPr lang="zh-CN">
              <a:solidFill>
                <a:srgbClr val="B2B2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rPr>
              <a:t>测试报告</a:t>
            </a:r>
          </a:p>
        </p:txBody>
      </p:sp>
      <p:sp>
        <p:nvSpPr>
          <p:cNvPr id="17" name="文本框 16"/>
          <p:cNvSpPr txBox="1"/>
          <p:nvPr/>
        </p:nvSpPr>
        <p:spPr>
          <a:xfrm>
            <a:off x="815009" y="1021543"/>
            <a:ext cx="6493213" cy="1141338"/>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kumimoji="1" lang="zh-CN" altLang="en-US" sz="2400" dirty="0">
                <a:ea typeface="微软雅黑" panose="020B0503020204020204" charset="-122"/>
              </a:rPr>
              <a:t>行覆盖率</a:t>
            </a:r>
            <a:r>
              <a:rPr kumimoji="1" lang="en-US" altLang="zh-CN" sz="2400" dirty="0">
                <a:ea typeface="微软雅黑" panose="020B0503020204020204" charset="-122"/>
              </a:rPr>
              <a:t>——</a:t>
            </a:r>
            <a:r>
              <a:rPr kumimoji="1" lang="zh-CN" altLang="en-US" sz="2400" dirty="0">
                <a:ea typeface="微软雅黑" panose="020B0503020204020204" charset="-122"/>
              </a:rPr>
              <a:t>仿真器自动统计</a:t>
            </a:r>
            <a:endParaRPr kumimoji="1" lang="en-US" altLang="zh-CN" sz="2400" dirty="0">
              <a:ea typeface="微软雅黑" panose="020B0503020204020204" charset="-122"/>
            </a:endParaRPr>
          </a:p>
          <a:p>
            <a:pPr marL="285750" indent="-285750">
              <a:lnSpc>
                <a:spcPct val="150000"/>
              </a:lnSpc>
              <a:buFont typeface="Arial" panose="020B0604020202020204" pitchFamily="34" charset="0"/>
              <a:buChar char="•"/>
            </a:pPr>
            <a:r>
              <a:rPr kumimoji="1" lang="zh-CN" altLang="en-US" sz="2400" dirty="0">
                <a:ea typeface="微软雅黑" panose="020B0503020204020204" charset="-122"/>
              </a:rPr>
              <a:t>功能覆盖率</a:t>
            </a:r>
            <a:r>
              <a:rPr kumimoji="1" lang="en-US" altLang="zh-CN" sz="2400" dirty="0">
                <a:ea typeface="微软雅黑" panose="020B0503020204020204" charset="-122"/>
              </a:rPr>
              <a:t>——</a:t>
            </a:r>
            <a:r>
              <a:rPr kumimoji="1" lang="zh-CN" altLang="en-US" sz="2400" dirty="0">
                <a:ea typeface="微软雅黑" panose="020B0503020204020204" charset="-122"/>
              </a:rPr>
              <a:t>手动添加</a:t>
            </a:r>
          </a:p>
        </p:txBody>
      </p:sp>
      <p:sp>
        <p:nvSpPr>
          <p:cNvPr id="4"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39</a:t>
            </a:r>
            <a:endParaRPr lang="zh-CN">
              <a:solidFill>
                <a:srgbClr val="B2B2B2"/>
              </a:solidFill>
            </a:endParaRPr>
          </a:p>
        </p:txBody>
      </p:sp>
      <p:pic>
        <p:nvPicPr>
          <p:cNvPr id="8" name="图片 7"/>
          <p:cNvPicPr>
            <a:picLocks noChangeAspect="1"/>
          </p:cNvPicPr>
          <p:nvPr/>
        </p:nvPicPr>
        <p:blipFill>
          <a:blip r:embed="rId6"/>
          <a:stretch>
            <a:fillRect/>
          </a:stretch>
        </p:blipFill>
        <p:spPr>
          <a:xfrm>
            <a:off x="1766977" y="2269376"/>
            <a:ext cx="8964283" cy="3910017"/>
          </a:xfrm>
          <a:prstGeom prst="rect">
            <a:avLst/>
          </a:prstGeom>
          <a:ln>
            <a:solidFill>
              <a:srgbClr val="4472C4"/>
            </a:solidFill>
          </a:ln>
          <a:effectLst>
            <a:outerShdw blurRad="50800" dist="38100" dir="2700000" algn="tl" rotWithShape="0">
              <a:prstClr val="black">
                <a:alpha val="40000"/>
              </a:prstClr>
            </a:outerShdw>
          </a:effectLst>
        </p:spPr>
      </p:pic>
      <p:sp>
        <p:nvSpPr>
          <p:cNvPr id="3" name="圆角矩形 2"/>
          <p:cNvSpPr/>
          <p:nvPr/>
        </p:nvSpPr>
        <p:spPr>
          <a:xfrm>
            <a:off x="1910715" y="4083050"/>
            <a:ext cx="2145665" cy="534035"/>
          </a:xfrm>
          <a:prstGeom prst="roundRect">
            <a:avLst/>
          </a:prstGeom>
          <a:ln w="254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C00000"/>
              </a:solidFill>
            </a:endParaRPr>
          </a:p>
        </p:txBody>
      </p:sp>
      <p:sp>
        <p:nvSpPr>
          <p:cNvPr id="10" name="圆角矩形 9"/>
          <p:cNvSpPr/>
          <p:nvPr/>
        </p:nvSpPr>
        <p:spPr>
          <a:xfrm>
            <a:off x="6182995" y="4083050"/>
            <a:ext cx="2145665" cy="534035"/>
          </a:xfrm>
          <a:prstGeom prst="roundRect">
            <a:avLst/>
          </a:prstGeom>
          <a:ln w="254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rgbClr val="C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功能覆盖率</a:t>
            </a:r>
          </a:p>
        </p:txBody>
      </p:sp>
      <p:sp>
        <p:nvSpPr>
          <p:cNvPr id="10" name="文本框 9"/>
          <p:cNvSpPr txBox="1"/>
          <p:nvPr/>
        </p:nvSpPr>
        <p:spPr>
          <a:xfrm>
            <a:off x="554566" y="4927201"/>
            <a:ext cx="3618689" cy="1053558"/>
          </a:xfrm>
          <a:prstGeom prst="rect">
            <a:avLst/>
          </a:prstGeom>
          <a:noFill/>
        </p:spPr>
        <p:txBody>
          <a:bodyPr wrap="square" rtlCol="0">
            <a:spAutoFit/>
          </a:bodyPr>
          <a:lstStyle/>
          <a:p>
            <a:pPr>
              <a:lnSpc>
                <a:spcPct val="150000"/>
              </a:lnSpc>
            </a:pPr>
            <a:r>
              <a:rPr kumimoji="1" lang="en-US" altLang="zh-CN" sz="2400" b="1" dirty="0" err="1"/>
              <a:t>CovGroup</a:t>
            </a:r>
            <a:r>
              <a:rPr kumimoji="1" lang="zh-CN" altLang="en-US" sz="2400" b="1" dirty="0">
                <a:ea typeface="Microsoft YaHei" panose="020B0503020204020204" pitchFamily="34" charset="-122"/>
              </a:rPr>
              <a:t>：</a:t>
            </a:r>
            <a:r>
              <a:rPr kumimoji="1" lang="en-GB" altLang="zh-CN" sz="2000" dirty="0" err="1">
                <a:latin typeface="Microsoft YaHei" panose="020B0503020204020204" pitchFamily="34" charset="-122"/>
                <a:ea typeface="Microsoft YaHei" panose="020B0503020204020204" pitchFamily="34" charset="-122"/>
              </a:rPr>
              <a:t>测试组</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GB" sz="2000" dirty="0">
                <a:latin typeface="Microsoft YaHei" panose="020B0503020204020204" pitchFamily="34" charset="-122"/>
                <a:ea typeface="Microsoft YaHei" panose="020B0503020204020204" pitchFamily="34" charset="-122"/>
              </a:rPr>
              <a:t>包含所有的相关的测试点</a:t>
            </a:r>
          </a:p>
        </p:txBody>
      </p:sp>
      <p:sp>
        <p:nvSpPr>
          <p:cNvPr id="14" name="文本框 13"/>
          <p:cNvSpPr txBox="1"/>
          <p:nvPr/>
        </p:nvSpPr>
        <p:spPr>
          <a:xfrm>
            <a:off x="4296022" y="4927029"/>
            <a:ext cx="3618689" cy="1053558"/>
          </a:xfrm>
          <a:prstGeom prst="rect">
            <a:avLst/>
          </a:prstGeom>
          <a:noFill/>
        </p:spPr>
        <p:txBody>
          <a:bodyPr wrap="square" rtlCol="0">
            <a:spAutoFit/>
          </a:bodyPr>
          <a:lstStyle/>
          <a:p>
            <a:pPr>
              <a:lnSpc>
                <a:spcPct val="150000"/>
              </a:lnSpc>
            </a:pPr>
            <a:r>
              <a:rPr lang="en-GB" altLang="zh-CN" sz="2400" b="1" dirty="0" err="1"/>
              <a:t>CovPoint</a:t>
            </a:r>
            <a:r>
              <a:rPr kumimoji="1" lang="zh-CN" altLang="en-US" sz="2400" b="1" dirty="0">
                <a:ea typeface="Microsoft YaHei" panose="020B0503020204020204" pitchFamily="34" charset="-122"/>
              </a:rPr>
              <a:t>：</a:t>
            </a:r>
            <a:r>
              <a:rPr kumimoji="1" lang="zh-CN" altLang="en-GB" sz="2000" dirty="0">
                <a:latin typeface="Microsoft YaHei" panose="020B0503020204020204" pitchFamily="34" charset="-122"/>
                <a:ea typeface="Microsoft YaHei" panose="020B0503020204020204" pitchFamily="34" charset="-122"/>
              </a:rPr>
              <a:t>测试点</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GB" sz="2000" dirty="0">
                <a:latin typeface="Microsoft YaHei" panose="020B0503020204020204" pitchFamily="34" charset="-122"/>
                <a:ea typeface="Microsoft YaHei" panose="020B0503020204020204" pitchFamily="34" charset="-122"/>
              </a:rPr>
              <a:t>用于监测指定的行为</a:t>
            </a:r>
          </a:p>
        </p:txBody>
      </p:sp>
      <p:sp>
        <p:nvSpPr>
          <p:cNvPr id="15" name="文本框 14"/>
          <p:cNvSpPr txBox="1"/>
          <p:nvPr/>
        </p:nvSpPr>
        <p:spPr>
          <a:xfrm>
            <a:off x="8010277" y="4922968"/>
            <a:ext cx="3618689" cy="1515223"/>
          </a:xfrm>
          <a:prstGeom prst="rect">
            <a:avLst/>
          </a:prstGeom>
          <a:noFill/>
        </p:spPr>
        <p:txBody>
          <a:bodyPr wrap="square" rtlCol="0">
            <a:spAutoFit/>
          </a:bodyPr>
          <a:lstStyle/>
          <a:p>
            <a:pPr>
              <a:lnSpc>
                <a:spcPct val="150000"/>
              </a:lnSpc>
            </a:pPr>
            <a:r>
              <a:rPr kumimoji="1" lang="en-US" altLang="zh-CN" sz="2400" b="1" dirty="0" err="1"/>
              <a:t>CovBin</a:t>
            </a:r>
            <a:r>
              <a:rPr kumimoji="1" lang="zh-CN" altLang="en-US" sz="2400" b="1" dirty="0">
                <a:ea typeface="Microsoft YaHei" panose="020B0503020204020204" pitchFamily="34" charset="-122"/>
              </a:rPr>
              <a:t>：</a:t>
            </a:r>
            <a:r>
              <a:rPr kumimoji="1" lang="zh-CN" altLang="en-GB" sz="2000" dirty="0">
                <a:latin typeface="Microsoft YaHei" panose="020B0503020204020204" pitchFamily="34" charset="-122"/>
                <a:ea typeface="Microsoft YaHei" panose="020B0503020204020204" pitchFamily="34" charset="-122"/>
              </a:rPr>
              <a:t>测试仓</a:t>
            </a:r>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GB" sz="2000" dirty="0">
                <a:latin typeface="Microsoft YaHei" panose="020B0503020204020204" pitchFamily="34" charset="-122"/>
                <a:ea typeface="Microsoft YaHei" panose="020B0503020204020204" pitchFamily="34" charset="-122"/>
              </a:rPr>
              <a:t>表示特定的要被测试点收集的状态</a:t>
            </a: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40</a:t>
            </a:r>
            <a:endParaRPr lang="zh-CN">
              <a:solidFill>
                <a:srgbClr val="B2B2B2"/>
              </a:solidFill>
            </a:endParaRPr>
          </a:p>
        </p:txBody>
      </p:sp>
      <p:pic>
        <p:nvPicPr>
          <p:cNvPr id="4" name="图片 3" descr="图片包含 文本&#10;&#10;AI 生成的内容可能不正确。"/>
          <p:cNvPicPr>
            <a:picLocks noChangeAspect="1"/>
          </p:cNvPicPr>
          <p:nvPr/>
        </p:nvPicPr>
        <p:blipFill>
          <a:blip r:embed="rId6"/>
          <a:stretch>
            <a:fillRect/>
          </a:stretch>
        </p:blipFill>
        <p:spPr>
          <a:xfrm>
            <a:off x="2765265" y="1021543"/>
            <a:ext cx="6680201" cy="3586311"/>
          </a:xfrm>
          <a:prstGeom prst="rect">
            <a:avLst/>
          </a:prstGeom>
          <a:ln>
            <a:solidFill>
              <a:srgbClr val="4472C4"/>
            </a:solidFill>
          </a:ln>
          <a:effectLst>
            <a:outerShdw blurRad="50800" dist="38100" dir="2700000">
              <a:srgbClr val="000000">
                <a:alpha val="4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sym typeface="+mn-ea"/>
              </a:rPr>
              <a:t>功能覆盖率</a:t>
            </a:r>
            <a:endParaRPr lang="en-US" altLang="zh-CN" sz="360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41</a:t>
            </a:r>
            <a:endParaRPr lang="zh-CN">
              <a:solidFill>
                <a:srgbClr val="B2B2B2"/>
              </a:solidFill>
            </a:endParaRPr>
          </a:p>
        </p:txBody>
      </p:sp>
      <p:pic>
        <p:nvPicPr>
          <p:cNvPr id="8" name="图片 7" descr="文本&#10;&#10;AI 生成的内容可能不正确。"/>
          <p:cNvPicPr>
            <a:picLocks noChangeAspect="1"/>
          </p:cNvPicPr>
          <p:nvPr/>
        </p:nvPicPr>
        <p:blipFill>
          <a:blip r:embed="rId6"/>
          <a:stretch>
            <a:fillRect/>
          </a:stretch>
        </p:blipFill>
        <p:spPr>
          <a:xfrm>
            <a:off x="817034" y="2464904"/>
            <a:ext cx="8250766" cy="3054257"/>
          </a:xfrm>
          <a:prstGeom prst="rect">
            <a:avLst/>
          </a:prstGeom>
          <a:ln>
            <a:solidFill>
              <a:srgbClr val="4472C4"/>
            </a:solidFill>
          </a:ln>
          <a:effectLst>
            <a:outerShdw blurRad="50800" dist="38100" dir="2700000">
              <a:srgbClr val="000000">
                <a:alpha val="40000"/>
              </a:srgbClr>
            </a:outerShdw>
          </a:effectLst>
        </p:spPr>
      </p:pic>
      <p:sp>
        <p:nvSpPr>
          <p:cNvPr id="12" name="文本框 11"/>
          <p:cNvSpPr txBox="1"/>
          <p:nvPr/>
        </p:nvSpPr>
        <p:spPr>
          <a:xfrm>
            <a:off x="1264356" y="1535289"/>
            <a:ext cx="184731" cy="400110"/>
          </a:xfrm>
          <a:prstGeom prst="rect">
            <a:avLst/>
          </a:prstGeom>
          <a:noFill/>
        </p:spPr>
        <p:txBody>
          <a:bodyPr wrap="none" rtlCol="0">
            <a:spAutoFit/>
          </a:bodyPr>
          <a:lstStyle/>
          <a:p>
            <a:endParaRPr kumimoji="1" lang="zh-CN" altLang="en-US" sz="2000" b="1"/>
          </a:p>
        </p:txBody>
      </p:sp>
      <p:pic>
        <p:nvPicPr>
          <p:cNvPr id="16" name="图片 15" descr="文本&#10;&#10;AI 生成的内容可能不正确。"/>
          <p:cNvPicPr>
            <a:picLocks noChangeAspect="1"/>
          </p:cNvPicPr>
          <p:nvPr/>
        </p:nvPicPr>
        <p:blipFill>
          <a:blip r:embed="rId7">
            <a:extLst>
              <a:ext uri="{28A0092B-C50C-407E-A947-70E740481C1C}">
                <a14:useLocalDpi xmlns:a14="http://schemas.microsoft.com/office/drawing/2010/main" val="0"/>
              </a:ext>
            </a:extLst>
          </a:blip>
          <a:srcRect l="4784" t="11578" r="11549" b="12990"/>
          <a:stretch>
            <a:fillRect/>
          </a:stretch>
        </p:blipFill>
        <p:spPr>
          <a:xfrm>
            <a:off x="820531" y="1351744"/>
            <a:ext cx="10826038" cy="936204"/>
          </a:xfrm>
          <a:prstGeom prst="rect">
            <a:avLst/>
          </a:prstGeom>
          <a:effectLst>
            <a:outerShdw blurRad="50800" dist="38100" dir="2700000" algn="tl" rotWithShape="0">
              <a:prstClr val="black">
                <a:alpha val="40000"/>
              </a:prstClr>
            </a:outerShdw>
          </a:effectLst>
        </p:spPr>
      </p:pic>
      <p:sp>
        <p:nvSpPr>
          <p:cNvPr id="18" name="文本框 17"/>
          <p:cNvSpPr txBox="1"/>
          <p:nvPr/>
        </p:nvSpPr>
        <p:spPr>
          <a:xfrm>
            <a:off x="1017181" y="1730878"/>
            <a:ext cx="5074814" cy="491490"/>
          </a:xfrm>
          <a:prstGeom prst="rect">
            <a:avLst/>
          </a:prstGeom>
          <a:noFill/>
        </p:spPr>
        <p:txBody>
          <a:bodyPr wrap="square" lIns="91440" tIns="45720" rIns="91440" bIns="45720" rtlCol="0" anchor="t">
            <a:spAutoFit/>
          </a:bodyPr>
          <a:lstStyle/>
          <a:p>
            <a:r>
              <a:rPr kumimoji="1" lang="en-US" altLang="zh-CN" sz="2600" b="1">
                <a:solidFill>
                  <a:schemeClr val="bg1"/>
                </a:solidFill>
                <a:ea typeface="微软雅黑" panose="020B0503020204020204" charset="-122"/>
              </a:rPr>
              <a:t>$ cat src/func_coverage.py</a:t>
            </a:r>
          </a:p>
        </p:txBody>
      </p:sp>
      <p:sp>
        <p:nvSpPr>
          <p:cNvPr id="20" name="文本框 19"/>
          <p:cNvSpPr txBox="1"/>
          <p:nvPr/>
        </p:nvSpPr>
        <p:spPr>
          <a:xfrm>
            <a:off x="1017181" y="1417672"/>
            <a:ext cx="2201545" cy="398780"/>
          </a:xfrm>
          <a:prstGeom prst="rect">
            <a:avLst/>
          </a:prstGeom>
          <a:noFill/>
        </p:spPr>
        <p:txBody>
          <a:bodyPr wrap="none" lIns="91440" tIns="45720" rIns="91440" bIns="45720" rtlCol="0" anchor="t">
            <a:spAutoFit/>
          </a:bodyPr>
          <a:lstStyle/>
          <a:p>
            <a:r>
              <a:rPr kumimoji="1" lang="en-US" altLang="zh-CN" sz="2000" dirty="0">
                <a:solidFill>
                  <a:srgbClr val="FFC000"/>
                </a:solidFill>
                <a:ea typeface="微软雅黑" panose="020B0503020204020204" charset="-122"/>
              </a:rPr>
              <a:t># </a:t>
            </a:r>
            <a:r>
              <a:rPr kumimoji="1" lang="zh-CN" altLang="en-US" sz="2000" dirty="0">
                <a:solidFill>
                  <a:srgbClr val="FFC000"/>
                </a:solidFill>
                <a:ea typeface="微软雅黑" panose="020B0503020204020204" charset="-122"/>
              </a:rPr>
              <a:t>定义功能覆盖率</a:t>
            </a:r>
            <a:r>
              <a:rPr kumimoji="1" lang="en-US" altLang="zh-CN" sz="2000" dirty="0">
                <a:solidFill>
                  <a:srgbClr val="FFC000"/>
                </a:solidFill>
                <a:ea typeface="微软雅黑" panose="020B0503020204020204" charset="-122"/>
              </a:rPr>
              <a:t> </a:t>
            </a:r>
            <a:endParaRPr lang="en-US" altLang="zh-CN" sz="2000" dirty="0">
              <a:solidFill>
                <a:srgbClr val="FFC000"/>
              </a:solidFill>
              <a:ea typeface="微软雅黑" panose="020B0503020204020204" charset="-122"/>
              <a:cs typeface="Calibri" panose="020F0502020204030204"/>
            </a:endParaRPr>
          </a:p>
        </p:txBody>
      </p:sp>
      <p:sp>
        <p:nvSpPr>
          <p:cNvPr id="24" name="矩形 23"/>
          <p:cNvSpPr/>
          <p:nvPr/>
        </p:nvSpPr>
        <p:spPr>
          <a:xfrm>
            <a:off x="1257048" y="4096192"/>
            <a:ext cx="7035614" cy="454787"/>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
        <p:nvSpPr>
          <p:cNvPr id="26" name="文本框 25"/>
          <p:cNvSpPr txBox="1"/>
          <p:nvPr/>
        </p:nvSpPr>
        <p:spPr>
          <a:xfrm>
            <a:off x="9524483" y="2899661"/>
            <a:ext cx="1635448" cy="369332"/>
          </a:xfrm>
          <a:prstGeom prst="rect">
            <a:avLst/>
          </a:prstGeom>
          <a:noFill/>
        </p:spPr>
        <p:txBody>
          <a:bodyPr wrap="none" rtlCol="0">
            <a:spAutoFit/>
          </a:bodyPr>
          <a:lstStyle/>
          <a:p>
            <a:r>
              <a:rPr kumimoji="1" lang="zh-CN" altLang="en-US" dirty="0">
                <a:solidFill>
                  <a:schemeClr val="accent1"/>
                </a:solidFill>
                <a:ea typeface="Microsoft YaHei" panose="020B0503020204020204" pitchFamily="34" charset="-122"/>
              </a:rPr>
              <a:t>定义 </a:t>
            </a:r>
            <a:r>
              <a:rPr kumimoji="1" lang="en-US" altLang="zh-CN" dirty="0" err="1">
                <a:solidFill>
                  <a:schemeClr val="accent1"/>
                </a:solidFill>
                <a:ea typeface="Microsoft YaHei" panose="020B0503020204020204" pitchFamily="34" charset="-122"/>
              </a:rPr>
              <a:t>CovGroup</a:t>
            </a:r>
            <a:endParaRPr kumimoji="1" lang="en-US" altLang="zh-CN" dirty="0">
              <a:solidFill>
                <a:schemeClr val="accent1"/>
              </a:solidFill>
              <a:ea typeface="Microsoft YaHei" panose="020B0503020204020204" pitchFamily="34" charset="-122"/>
            </a:endParaRPr>
          </a:p>
        </p:txBody>
      </p:sp>
      <p:sp>
        <p:nvSpPr>
          <p:cNvPr id="28" name="文本框 27"/>
          <p:cNvSpPr txBox="1"/>
          <p:nvPr/>
        </p:nvSpPr>
        <p:spPr>
          <a:xfrm>
            <a:off x="9524483" y="3589007"/>
            <a:ext cx="1533048" cy="369332"/>
          </a:xfrm>
          <a:prstGeom prst="rect">
            <a:avLst/>
          </a:prstGeom>
          <a:noFill/>
        </p:spPr>
        <p:txBody>
          <a:bodyPr wrap="none" rtlCol="0">
            <a:spAutoFit/>
          </a:bodyPr>
          <a:lstStyle/>
          <a:p>
            <a:r>
              <a:rPr kumimoji="1" lang="zh-CN" altLang="en-US" dirty="0">
                <a:solidFill>
                  <a:srgbClr val="00B0F0"/>
                </a:solidFill>
                <a:ea typeface="Microsoft YaHei" panose="020B0503020204020204" pitchFamily="34" charset="-122"/>
              </a:rPr>
              <a:t>定义 </a:t>
            </a:r>
            <a:r>
              <a:rPr kumimoji="1" lang="en-US" altLang="zh-CN" dirty="0" err="1">
                <a:solidFill>
                  <a:srgbClr val="00B0F0"/>
                </a:solidFill>
                <a:ea typeface="Microsoft YaHei" panose="020B0503020204020204" pitchFamily="34" charset="-122"/>
              </a:rPr>
              <a:t>CovPoint</a:t>
            </a:r>
            <a:endParaRPr kumimoji="1" lang="en-US" altLang="zh-CN" dirty="0">
              <a:solidFill>
                <a:srgbClr val="00B0F0"/>
              </a:solidFill>
              <a:ea typeface="Microsoft YaHei" panose="020B0503020204020204" pitchFamily="34" charset="-122"/>
            </a:endParaRPr>
          </a:p>
        </p:txBody>
      </p:sp>
      <p:sp>
        <p:nvSpPr>
          <p:cNvPr id="30" name="文本框 29"/>
          <p:cNvSpPr txBox="1"/>
          <p:nvPr/>
        </p:nvSpPr>
        <p:spPr>
          <a:xfrm>
            <a:off x="9524483" y="4325346"/>
            <a:ext cx="1347420" cy="369332"/>
          </a:xfrm>
          <a:prstGeom prst="rect">
            <a:avLst/>
          </a:prstGeom>
          <a:noFill/>
        </p:spPr>
        <p:txBody>
          <a:bodyPr wrap="none" rtlCol="0">
            <a:spAutoFit/>
          </a:bodyPr>
          <a:lstStyle/>
          <a:p>
            <a:r>
              <a:rPr kumimoji="1" lang="zh-CN" altLang="en-US" dirty="0">
                <a:solidFill>
                  <a:srgbClr val="FFC000"/>
                </a:solidFill>
                <a:ea typeface="Microsoft YaHei" panose="020B0503020204020204" pitchFamily="34" charset="-122"/>
              </a:rPr>
              <a:t>定义 </a:t>
            </a:r>
            <a:r>
              <a:rPr kumimoji="1" lang="en-US" altLang="zh-CN" dirty="0" err="1">
                <a:solidFill>
                  <a:srgbClr val="FFC000"/>
                </a:solidFill>
                <a:ea typeface="Microsoft YaHei" panose="020B0503020204020204" pitchFamily="34" charset="-122"/>
              </a:rPr>
              <a:t>CovBin</a:t>
            </a:r>
            <a:endParaRPr kumimoji="1" lang="en-US" altLang="zh-CN" dirty="0">
              <a:solidFill>
                <a:srgbClr val="FFC000"/>
              </a:solidFill>
              <a:ea typeface="Microsoft YaHei" panose="020B0503020204020204" pitchFamily="34" charset="-122"/>
            </a:endParaRPr>
          </a:p>
        </p:txBody>
      </p:sp>
      <p:cxnSp>
        <p:nvCxnSpPr>
          <p:cNvPr id="10" name="直线箭头连接符 9"/>
          <p:cNvCxnSpPr/>
          <p:nvPr/>
        </p:nvCxnSpPr>
        <p:spPr>
          <a:xfrm flipV="1">
            <a:off x="8306602" y="3195587"/>
            <a:ext cx="1299411" cy="112975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257048" y="4580282"/>
            <a:ext cx="7049554" cy="742429"/>
          </a:xfrm>
          <a:prstGeom prst="rect">
            <a:avLst/>
          </a:prstGeom>
          <a:noFill/>
          <a:ln w="254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p:cNvCxnSpPr/>
          <p:nvPr/>
        </p:nvCxnSpPr>
        <p:spPr>
          <a:xfrm flipV="1">
            <a:off x="8306602" y="3878981"/>
            <a:ext cx="1299411" cy="106840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283469" y="5134765"/>
            <a:ext cx="3569717" cy="217250"/>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endParaRPr>
          </a:p>
        </p:txBody>
      </p:sp>
      <p:cxnSp>
        <p:nvCxnSpPr>
          <p:cNvPr id="19" name="直线箭头连接符 18"/>
          <p:cNvCxnSpPr>
            <a:stCxn id="15" idx="3"/>
            <a:endCxn id="30" idx="1"/>
          </p:cNvCxnSpPr>
          <p:nvPr/>
        </p:nvCxnSpPr>
        <p:spPr>
          <a:xfrm flipV="1">
            <a:off x="6853186" y="4510012"/>
            <a:ext cx="2671297" cy="7333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p:bldP spid="28" grpId="0"/>
      <p:bldP spid="30" grpId="0"/>
      <p:bldP spid="11" grpId="0" bldLvl="0" animBg="1"/>
      <p:bldP spid="15"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altLang="en-GB">
                <a:solidFill>
                  <a:schemeClr val="tx1"/>
                </a:solidFill>
                <a:latin typeface="+mj-lt"/>
              </a:rPr>
              <a:t>异步</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r>
              <a:rPr lang="en-US" altLang="zh-CN">
                <a:solidFill>
                  <a:srgbClr val="B2B2B2"/>
                </a:solidFill>
                <a:ea typeface="微软雅黑" panose="020B0503020204020204" charset="-122"/>
              </a:rPr>
              <a:t>42</a:t>
            </a:r>
            <a:endParaRPr lang="zh-CN" altLang="en-US">
              <a:solidFill>
                <a:srgbClr val="B2B2B2"/>
              </a:solidFill>
              <a:ea typeface="微软雅黑" panose="020B0503020204020204" charset="-122"/>
              <a:cs typeface="Calibri" panose="020F0502020204030204"/>
            </a:endParaRPr>
          </a:p>
        </p:txBody>
      </p:sp>
      <p:pic>
        <p:nvPicPr>
          <p:cNvPr id="4" name="图片 3" descr="图片包含 图示&#10;&#10;AI 生成的内容可能不正确。"/>
          <p:cNvPicPr>
            <a:picLocks noChangeAspect="1"/>
          </p:cNvPicPr>
          <p:nvPr/>
        </p:nvPicPr>
        <p:blipFill>
          <a:blip r:embed="rId6"/>
          <a:stretch>
            <a:fillRect/>
          </a:stretch>
        </p:blipFill>
        <p:spPr>
          <a:xfrm>
            <a:off x="1222875" y="1613067"/>
            <a:ext cx="4542657" cy="3966134"/>
          </a:xfrm>
          <a:prstGeom prst="rect">
            <a:avLst/>
          </a:prstGeom>
        </p:spPr>
      </p:pic>
      <p:pic>
        <p:nvPicPr>
          <p:cNvPr id="2" name="图片 1">
            <a:extLst>
              <a:ext uri="{FF2B5EF4-FFF2-40B4-BE49-F238E27FC236}">
                <a16:creationId xmlns:a16="http://schemas.microsoft.com/office/drawing/2014/main" id="{6010545D-3D60-F396-E867-6811A0055270}"/>
              </a:ext>
            </a:extLst>
          </p:cNvPr>
          <p:cNvPicPr>
            <a:picLocks noChangeAspect="1"/>
          </p:cNvPicPr>
          <p:nvPr/>
        </p:nvPicPr>
        <p:blipFill>
          <a:blip r:embed="rId7"/>
          <a:stretch>
            <a:fillRect/>
          </a:stretch>
        </p:blipFill>
        <p:spPr>
          <a:xfrm>
            <a:off x="6046586" y="2291362"/>
            <a:ext cx="5688308" cy="2815033"/>
          </a:xfrm>
          <a:prstGeom prst="rect">
            <a:avLst/>
          </a:prstGeom>
          <a:ln>
            <a:solidFill>
              <a:srgbClr val="4472C4"/>
            </a:solidFill>
          </a:ln>
          <a:effectLst>
            <a:outerShdw blurRad="50800" dist="38100" dir="2700000">
              <a:srgbClr val="000000">
                <a:alpha val="40000"/>
              </a:srgbClr>
            </a:outerShdw>
          </a:effectLst>
        </p:spPr>
      </p:pic>
      <p:sp>
        <p:nvSpPr>
          <p:cNvPr id="6" name="矩形 5">
            <a:extLst>
              <a:ext uri="{FF2B5EF4-FFF2-40B4-BE49-F238E27FC236}">
                <a16:creationId xmlns:a16="http://schemas.microsoft.com/office/drawing/2014/main" id="{4A890B14-AAE6-5F85-6448-DD57BAB19E4F}"/>
              </a:ext>
            </a:extLst>
          </p:cNvPr>
          <p:cNvSpPr/>
          <p:nvPr/>
        </p:nvSpPr>
        <p:spPr>
          <a:xfrm>
            <a:off x="6446520" y="2545080"/>
            <a:ext cx="701040" cy="27432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solidFill>
                <a:srgbClr val="C00000"/>
              </a:solidFill>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685708" y="249003"/>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altLang="en-GB">
                <a:solidFill>
                  <a:schemeClr val="tx1"/>
                </a:solidFill>
                <a:latin typeface="+mj-lt"/>
                <a:sym typeface="+mn-ea"/>
              </a:rPr>
              <a:t>异步</a:t>
            </a:r>
            <a:endParaRPr lang="en-GB" altLang="zh-CN">
              <a:solidFill>
                <a:schemeClr val="tx1"/>
              </a:solidFill>
              <a:latin typeface="+mj-lt"/>
            </a:endParaRP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p:cNvSpPr>
            <a:spLocks noGrp="1"/>
          </p:cNvSpPr>
          <p:nvPr>
            <p:ph type="sldNum" sz="quarter" idx="12"/>
          </p:nvPr>
        </p:nvSpPr>
        <p:spPr>
          <a:xfrm>
            <a:off x="8610600" y="6356350"/>
            <a:ext cx="2737005" cy="365125"/>
          </a:xfrm>
        </p:spPr>
        <p:txBody>
          <a:bodyPr/>
          <a:lstStyle/>
          <a:p>
            <a:r>
              <a:rPr lang="en-US" altLang="zh-CN">
                <a:solidFill>
                  <a:srgbClr val="B2B2B2"/>
                </a:solidFill>
                <a:ea typeface="微软雅黑" panose="020B0503020204020204" charset="-122"/>
              </a:rPr>
              <a:t>43</a:t>
            </a:r>
            <a:endParaRPr lang="zh-CN" altLang="en-US">
              <a:solidFill>
                <a:srgbClr val="B2B2B2"/>
              </a:solidFill>
              <a:ea typeface="微软雅黑" panose="020B0503020204020204" charset="-122"/>
              <a:cs typeface="Calibri" panose="020F0502020204030204"/>
            </a:endParaRPr>
          </a:p>
        </p:txBody>
      </p:sp>
      <p:pic>
        <p:nvPicPr>
          <p:cNvPr id="2" name="图片 1"/>
          <p:cNvPicPr>
            <a:picLocks noChangeAspect="1"/>
          </p:cNvPicPr>
          <p:nvPr/>
        </p:nvPicPr>
        <p:blipFill>
          <a:blip r:embed="rId6"/>
          <a:stretch>
            <a:fillRect/>
          </a:stretch>
        </p:blipFill>
        <p:spPr>
          <a:xfrm>
            <a:off x="6634084" y="1423072"/>
            <a:ext cx="4362773" cy="4011855"/>
          </a:xfrm>
          <a:prstGeom prst="rect">
            <a:avLst/>
          </a:prstGeom>
          <a:ln>
            <a:solidFill>
              <a:srgbClr val="4472C4"/>
            </a:solidFill>
          </a:ln>
          <a:effectLst>
            <a:outerShdw blurRad="50800" dist="38100" dir="2700000" algn="tl" rotWithShape="0">
              <a:prstClr val="black">
                <a:alpha val="40000"/>
              </a:prstClr>
            </a:outerShdw>
          </a:effectLst>
        </p:spPr>
      </p:pic>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5143" y="1423072"/>
            <a:ext cx="3415495" cy="41839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线箭头连接符 4"/>
          <p:cNvCxnSpPr/>
          <p:nvPr/>
        </p:nvCxnSpPr>
        <p:spPr>
          <a:xfrm>
            <a:off x="5122786" y="1919850"/>
            <a:ext cx="0" cy="3190425"/>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600046" y="1423072"/>
            <a:ext cx="1097280" cy="368300"/>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仿真时间</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sp>
        <p:nvSpPr>
          <p:cNvPr id="9" name="标题 2"/>
          <p:cNvSpPr>
            <a:spLocks noGrp="1"/>
          </p:cNvSpPr>
          <p:nvPr>
            <p:custDataLst>
              <p:tags r:id="rId1"/>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14"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44</a:t>
            </a:r>
            <a:endParaRPr lang="zh-CN">
              <a:solidFill>
                <a:srgbClr val="B2B2B2"/>
              </a:solidFill>
            </a:endParaRPr>
          </a:p>
        </p:txBody>
      </p:sp>
      <p:sp>
        <p:nvSpPr>
          <p:cNvPr id="13" name="内容占位符 10"/>
          <p:cNvSpPr>
            <a:spLocks noGrp="1"/>
          </p:cNvSpPr>
          <p:nvPr>
            <p:ph idx="1"/>
          </p:nvPr>
        </p:nvSpPr>
        <p:spPr>
          <a:xfrm>
            <a:off x="686104" y="1118235"/>
            <a:ext cx="10515600" cy="5070630"/>
          </a:xfrm>
        </p:spPr>
        <p:txBody>
          <a:bodyPr>
            <a:normAutofit lnSpcReduction="10000"/>
          </a:bodyPr>
          <a:lstStyle/>
          <a:p>
            <a:pPr>
              <a:lnSpc>
                <a:spcPct val="100000"/>
              </a:lnSpc>
            </a:pPr>
            <a:r>
              <a:rPr lang="en-US" altLang="zh-CN" dirty="0">
                <a:solidFill>
                  <a:srgbClr val="008598"/>
                </a:solidFill>
              </a:rPr>
              <a:t> </a:t>
            </a:r>
            <a:r>
              <a:rPr lang="zh-CN" altLang="en-US" b="1" dirty="0">
                <a:solidFill>
                  <a:srgbClr val="008598"/>
                </a:solidFill>
              </a:rPr>
              <a:t>目的</a:t>
            </a:r>
            <a:endParaRPr lang="en-US" altLang="zh-CN" dirty="0">
              <a:solidFill>
                <a:srgbClr val="008598"/>
              </a:solidFill>
            </a:endParaRPr>
          </a:p>
          <a:p>
            <a:pPr lvl="1">
              <a:lnSpc>
                <a:spcPct val="150000"/>
              </a:lnSpc>
            </a:pPr>
            <a:r>
              <a:rPr lang="zh-CN" b="0" i="0" dirty="0">
                <a:effectLst/>
                <a:ea typeface="微软雅黑" panose="020B0503020204020204" charset="-122"/>
              </a:rPr>
              <a:t>验证中需要访问更高级的信息</a:t>
            </a:r>
            <a:endParaRPr lang="en-GB" altLang="zh-CN" b="0" i="0" dirty="0">
              <a:effectLst/>
              <a:ea typeface="微软雅黑" panose="020B0503020204020204" charset="-122"/>
            </a:endParaRPr>
          </a:p>
          <a:p>
            <a:pPr lvl="1">
              <a:lnSpc>
                <a:spcPct val="150000"/>
              </a:lnSpc>
            </a:pPr>
            <a:r>
              <a:rPr lang="en-GB" altLang="zh-CN" b="0" i="0" dirty="0">
                <a:effectLst/>
                <a:ea typeface="微软雅黑" panose="020B0503020204020204" charset="-122"/>
              </a:rPr>
              <a:t>​</a:t>
            </a:r>
            <a:r>
              <a:rPr lang="en-GB" altLang="zh-CN" b="1" i="0" dirty="0">
                <a:effectLst/>
                <a:ea typeface="微软雅黑" panose="020B0503020204020204" charset="-122"/>
              </a:rPr>
              <a:t>​</a:t>
            </a:r>
            <a:r>
              <a:rPr lang="zh-CN" altLang="en-GB" i="0" dirty="0">
                <a:effectLst/>
                <a:ea typeface="微软雅黑" panose="020B0503020204020204" charset="-122"/>
              </a:rPr>
              <a:t>在感兴趣的位置</a:t>
            </a:r>
            <a:r>
              <a:rPr lang="zh-CN" altLang="en-GB" b="1" i="0" dirty="0">
                <a:effectLst/>
                <a:ea typeface="微软雅黑" panose="020B0503020204020204" charset="-122"/>
              </a:rPr>
              <a:t>暂停指令执行</a:t>
            </a:r>
            <a:endParaRPr lang="en-GB" altLang="zh-CN" b="0" i="0" dirty="0">
              <a:effectLst/>
              <a:ea typeface="微软雅黑" panose="020B0503020204020204" charset="-122"/>
            </a:endParaRPr>
          </a:p>
          <a:p>
            <a:pPr lvl="1">
              <a:lnSpc>
                <a:spcPct val="150000"/>
              </a:lnSpc>
            </a:pPr>
            <a:r>
              <a:rPr lang="en-GB" altLang="zh-CN" b="0" i="0" dirty="0">
                <a:effectLst/>
                <a:ea typeface="微软雅黑" panose="020B0503020204020204" charset="-122"/>
              </a:rPr>
              <a:t>​</a:t>
            </a:r>
            <a:r>
              <a:rPr lang="en-GB" altLang="zh-CN" b="1" i="0" dirty="0">
                <a:effectLst/>
                <a:ea typeface="微软雅黑" panose="020B0503020204020204" charset="-122"/>
              </a:rPr>
              <a:t>​</a:t>
            </a:r>
            <a:r>
              <a:rPr lang="zh-CN" altLang="en-GB" b="1" dirty="0">
                <a:solidFill>
                  <a:srgbClr val="1F2328"/>
                </a:solidFill>
                <a:effectLst/>
                <a:latin typeface="-apple-system"/>
                <a:sym typeface="+mn-ea"/>
              </a:rPr>
              <a:t>观察处理器状态</a:t>
            </a:r>
            <a:r>
              <a:rPr lang="en-GB" altLang="zh-CN" b="0" i="0" dirty="0">
                <a:effectLst/>
                <a:ea typeface="微软雅黑" panose="020B0503020204020204" charset="-122"/>
              </a:rPr>
              <a:t>​</a:t>
            </a:r>
          </a:p>
          <a:p>
            <a:pPr lvl="1">
              <a:lnSpc>
                <a:spcPct val="100000"/>
              </a:lnSpc>
            </a:pPr>
            <a:endParaRPr lang="en-US" altLang="zh-CN" b="1" dirty="0">
              <a:solidFill>
                <a:schemeClr val="tx1"/>
              </a:solidFill>
            </a:endParaRPr>
          </a:p>
          <a:p>
            <a:pPr>
              <a:lnSpc>
                <a:spcPct val="100000"/>
              </a:lnSpc>
            </a:pPr>
            <a:r>
              <a:rPr lang="en-US" altLang="zh-CN" dirty="0" err="1">
                <a:solidFill>
                  <a:srgbClr val="008598"/>
                </a:solidFill>
              </a:rPr>
              <a:t>XSPdb</a:t>
            </a:r>
            <a:r>
              <a:rPr lang="en-US" altLang="zh-CN" dirty="0">
                <a:solidFill>
                  <a:srgbClr val="008598"/>
                </a:solidFill>
              </a:rPr>
              <a:t>: </a:t>
            </a:r>
            <a:r>
              <a:rPr lang="en-US" altLang="zh-CN" dirty="0" err="1">
                <a:solidFill>
                  <a:srgbClr val="008598"/>
                </a:solidFill>
                <a:latin typeface="微软雅黑" panose="020B0503020204020204" charset="-122"/>
                <a:ea typeface="微软雅黑" panose="020B0503020204020204" charset="-122"/>
                <a:sym typeface="+mn-ea"/>
              </a:rPr>
              <a:t>基于</a:t>
            </a:r>
            <a:r>
              <a:rPr lang="en-US" altLang="zh-CN" dirty="0" err="1">
                <a:solidFill>
                  <a:srgbClr val="008598"/>
                </a:solidFill>
                <a:sym typeface="+mn-ea"/>
              </a:rPr>
              <a:t>pdb</a:t>
            </a:r>
            <a:r>
              <a:rPr lang="en-US" altLang="zh-CN" dirty="0" err="1">
                <a:solidFill>
                  <a:srgbClr val="008598"/>
                </a:solidFill>
                <a:latin typeface="微软雅黑" panose="020B0503020204020204" charset="-122"/>
                <a:ea typeface="微软雅黑" panose="020B0503020204020204" charset="-122"/>
                <a:sym typeface="+mn-ea"/>
              </a:rPr>
              <a:t>构建的专用</a:t>
            </a:r>
            <a:r>
              <a:rPr lang="en-US" altLang="zh-CN" dirty="0" err="1">
                <a:solidFill>
                  <a:srgbClr val="008598"/>
                </a:solidFill>
                <a:sym typeface="+mn-ea"/>
              </a:rPr>
              <a:t>RSIC</a:t>
            </a:r>
            <a:r>
              <a:rPr lang="en-US" altLang="zh-CN" dirty="0">
                <a:solidFill>
                  <a:srgbClr val="008598"/>
                </a:solidFill>
                <a:sym typeface="+mn-ea"/>
              </a:rPr>
              <a:t>-V </a:t>
            </a:r>
            <a:r>
              <a:rPr lang="en-US" altLang="zh-CN" dirty="0" err="1">
                <a:solidFill>
                  <a:srgbClr val="008598"/>
                </a:solidFill>
                <a:sym typeface="+mn-ea"/>
              </a:rPr>
              <a:t>IP</a:t>
            </a:r>
            <a:r>
              <a:rPr lang="en-US" altLang="zh-CN" dirty="0" err="1">
                <a:solidFill>
                  <a:srgbClr val="008598"/>
                </a:solidFill>
                <a:latin typeface="微软雅黑" panose="020B0503020204020204" charset="-122"/>
                <a:ea typeface="微软雅黑" panose="020B0503020204020204" charset="-122"/>
                <a:sym typeface="+mn-ea"/>
              </a:rPr>
              <a:t>调试工具</a:t>
            </a:r>
            <a:endParaRPr lang="en-US" altLang="zh-CN" dirty="0">
              <a:solidFill>
                <a:srgbClr val="008598"/>
              </a:solidFill>
            </a:endParaRPr>
          </a:p>
          <a:p>
            <a:pPr lvl="1">
              <a:lnSpc>
                <a:spcPct val="160000"/>
              </a:lnSpc>
            </a:pPr>
            <a:r>
              <a:rPr lang="zh-CN" altLang="en-GB" b="0" i="0" dirty="0">
                <a:effectLst/>
                <a:ea typeface="微软雅黑" panose="020B0503020204020204" charset="-122"/>
              </a:rPr>
              <a:t>类</a:t>
            </a:r>
            <a:r>
              <a:rPr lang="en-US" altLang="zh-CN" b="0" i="0" dirty="0">
                <a:solidFill>
                  <a:schemeClr val="tx1"/>
                </a:solidFill>
              </a:rPr>
              <a:t>GDB</a:t>
            </a:r>
            <a:r>
              <a:rPr lang="zh-CN" altLang="en-GB" b="0" i="0" dirty="0">
                <a:effectLst/>
                <a:ea typeface="微软雅黑" panose="020B0503020204020204" charset="-122"/>
              </a:rPr>
              <a:t>的交互式调试能力</a:t>
            </a:r>
          </a:p>
          <a:p>
            <a:pPr lvl="1">
              <a:lnSpc>
                <a:spcPct val="160000"/>
              </a:lnSpc>
            </a:pPr>
            <a:r>
              <a:rPr lang="zh-CN" altLang="en-GB" b="0" i="0" dirty="0">
                <a:effectLst/>
                <a:ea typeface="微软雅黑" panose="020B0503020204020204" charset="-122"/>
              </a:rPr>
              <a:t>断点条件触发</a:t>
            </a:r>
          </a:p>
          <a:p>
            <a:pPr lvl="1">
              <a:lnSpc>
                <a:spcPct val="160000"/>
              </a:lnSpc>
            </a:pPr>
            <a:r>
              <a:rPr lang="zh-CN" altLang="en-GB" b="0" i="0" dirty="0">
                <a:effectLst/>
                <a:ea typeface="微软雅黑" panose="020B0503020204020204" charset="-122"/>
              </a:rPr>
              <a:t>观察点实时追踪</a:t>
            </a:r>
          </a:p>
          <a:p>
            <a:pPr lvl="1">
              <a:lnSpc>
                <a:spcPct val="100000"/>
              </a:lnSpc>
            </a:pPr>
            <a:endParaRPr lang="en-US" altLang="zh-CN" dirty="0"/>
          </a:p>
        </p:txBody>
      </p:sp>
      <p:cxnSp>
        <p:nvCxnSpPr>
          <p:cNvPr id="11" name="直接连接符 10"/>
          <p:cNvCxnSpPr/>
          <p:nvPr>
            <p:custDataLst>
              <p:tags r:id="rId2"/>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dirty="0" err="1">
                <a:solidFill>
                  <a:schemeClr val="tx1"/>
                </a:solidFill>
                <a:latin typeface="+mj-lt"/>
                <a:cs typeface="Times New Roman" panose="02020603050405020304"/>
              </a:rPr>
              <a:t>XSPdb</a:t>
            </a:r>
            <a:r>
              <a:rPr lang="zh-CN" altLang="en-US" sz="3600" dirty="0">
                <a:solidFill>
                  <a:schemeClr val="tx1"/>
                </a:solidFill>
                <a:latin typeface="+mj-lt"/>
                <a:cs typeface="Times New Roman" panose="02020603050405020304"/>
                <a:sym typeface="+mn-ea"/>
              </a:rPr>
              <a:t>：基于</a:t>
            </a:r>
            <a:r>
              <a:rPr lang="en-US" altLang="zh-CN" sz="3600" dirty="0" err="1">
                <a:solidFill>
                  <a:schemeClr val="tx1"/>
                </a:solidFill>
                <a:latin typeface="+mj-lt"/>
                <a:cs typeface="Times New Roman" panose="02020603050405020304"/>
                <a:sym typeface="+mn-ea"/>
              </a:rPr>
              <a:t>pdb</a:t>
            </a:r>
            <a:r>
              <a:rPr lang="zh-CN" altLang="en-US" sz="3600" dirty="0">
                <a:solidFill>
                  <a:schemeClr val="tx1"/>
                </a:solidFill>
                <a:latin typeface="+mj-lt"/>
                <a:cs typeface="Times New Roman" panose="02020603050405020304"/>
                <a:sym typeface="+mn-ea"/>
              </a:rPr>
              <a:t>构建的专用</a:t>
            </a:r>
            <a:r>
              <a:rPr lang="en-US" altLang="zh-CN" sz="3600" dirty="0">
                <a:solidFill>
                  <a:schemeClr val="tx1"/>
                </a:solidFill>
                <a:latin typeface="+mj-lt"/>
                <a:cs typeface="Times New Roman" panose="02020603050405020304"/>
                <a:sym typeface="+mn-ea"/>
              </a:rPr>
              <a:t>RISC-V IP</a:t>
            </a:r>
            <a:r>
              <a:rPr lang="zh-CN" altLang="en-US" sz="3600" dirty="0">
                <a:solidFill>
                  <a:schemeClr val="tx1"/>
                </a:solidFill>
                <a:latin typeface="+mj-lt"/>
                <a:cs typeface="Times New Roman" panose="02020603050405020304"/>
                <a:sym typeface="+mn-ea"/>
              </a:rPr>
              <a:t>调试工具</a:t>
            </a:r>
            <a:endParaRPr lang="en-US" altLang="zh-CN" sz="3600" dirty="0">
              <a:solidFill>
                <a:schemeClr val="tx1"/>
              </a:solidFill>
              <a:latin typeface="+mj-lt"/>
              <a:cs typeface="Times New Roman" panose="020206030504050203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文本&#10;&#10;AI 生成的内容可能不正确。"/>
          <p:cNvPicPr/>
          <p:nvPr/>
        </p:nvPicPr>
        <p:blipFill>
          <a:blip r:embed="rId6">
            <a:extLst>
              <a:ext uri="{28A0092B-C50C-407E-A947-70E740481C1C}">
                <a14:useLocalDpi xmlns:a14="http://schemas.microsoft.com/office/drawing/2010/main" val="0"/>
              </a:ext>
            </a:extLst>
          </a:blip>
          <a:srcRect l="4786" t="11613" r="5809" b="8275"/>
          <a:stretch>
            <a:fillRect/>
          </a:stretch>
        </p:blipFill>
        <p:spPr>
          <a:xfrm>
            <a:off x="669290" y="1744980"/>
            <a:ext cx="10509250" cy="4445000"/>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err="1">
                <a:solidFill>
                  <a:schemeClr val="tx1"/>
                </a:solidFill>
                <a:latin typeface="+mj-lt"/>
                <a:cs typeface="Times New Roman" panose="02020603050405020304"/>
              </a:rPr>
              <a:t>XSPdb</a:t>
            </a:r>
          </a:p>
        </p:txBody>
      </p:sp>
      <p:sp>
        <p:nvSpPr>
          <p:cNvPr id="3" name="文本框 2"/>
          <p:cNvSpPr txBox="1"/>
          <p:nvPr/>
        </p:nvSpPr>
        <p:spPr>
          <a:xfrm>
            <a:off x="1196263" y="2790873"/>
            <a:ext cx="184731" cy="400110"/>
          </a:xfrm>
          <a:prstGeom prst="rect">
            <a:avLst/>
          </a:prstGeom>
          <a:noFill/>
        </p:spPr>
        <p:txBody>
          <a:bodyPr wrap="none" rtlCol="0">
            <a:spAutoFit/>
          </a:bodyPr>
          <a:lstStyle/>
          <a:p>
            <a:endParaRPr kumimoji="1" lang="zh-CN" altLang="en-US" sz="2000" b="1"/>
          </a:p>
        </p:txBody>
      </p:sp>
      <p:sp>
        <p:nvSpPr>
          <p:cNvPr id="12" name="文本框 11"/>
          <p:cNvSpPr txBox="1"/>
          <p:nvPr/>
        </p:nvSpPr>
        <p:spPr>
          <a:xfrm>
            <a:off x="870298" y="1908518"/>
            <a:ext cx="5062855" cy="768350"/>
          </a:xfrm>
          <a:prstGeom prst="rect">
            <a:avLst/>
          </a:prstGeom>
          <a:noFill/>
          <a:ln>
            <a:noFill/>
          </a:ln>
        </p:spPr>
        <p:txBody>
          <a:bodyPr wrap="none" lIns="91440" tIns="45720" rIns="91440" bIns="45720" rtlCol="0" anchor="t">
            <a:spAutoFit/>
          </a:bodyPr>
          <a:lstStyle/>
          <a:p>
            <a:pPr algn="l"/>
            <a:r>
              <a:rPr kumimoji="1" lang="en-US" altLang="zh-CN" sz="2000" dirty="0">
                <a:solidFill>
                  <a:srgbClr val="FFC000"/>
                </a:solidFill>
                <a:ea typeface="微软雅黑" panose="020B0503020204020204" charset="-122"/>
                <a:sym typeface="+mn-ea"/>
              </a:rPr>
              <a:t># </a:t>
            </a:r>
            <a:r>
              <a:rPr kumimoji="1" lang="zh-CN" altLang="en-US" sz="2000" dirty="0">
                <a:solidFill>
                  <a:srgbClr val="FFC000"/>
                </a:solidFill>
                <a:ea typeface="微软雅黑" panose="020B0503020204020204" charset="-122"/>
                <a:sym typeface="+mn-ea"/>
              </a:rPr>
              <a:t>进入</a:t>
            </a:r>
            <a:r>
              <a:rPr kumimoji="1" lang="en-US" altLang="zh-CN" sz="2000" dirty="0" err="1">
                <a:solidFill>
                  <a:srgbClr val="FFC000"/>
                </a:solidFill>
                <a:ea typeface="微软雅黑" panose="020B0503020204020204" charset="-122"/>
                <a:sym typeface="+mn-ea"/>
              </a:rPr>
              <a:t>xspdb</a:t>
            </a:r>
            <a:r>
              <a:rPr kumimoji="1" lang="zh-CN" altLang="en-US" sz="2000" dirty="0">
                <a:solidFill>
                  <a:srgbClr val="FFC000"/>
                </a:solidFill>
                <a:ea typeface="微软雅黑" panose="020B0503020204020204" charset="-122"/>
                <a:sym typeface="+mn-ea"/>
              </a:rPr>
              <a:t>目录</a:t>
            </a:r>
            <a:endParaRPr kumimoji="1" lang="en-US" altLang="zh-CN" sz="2000" b="1" dirty="0">
              <a:solidFill>
                <a:schemeClr val="bg1"/>
              </a:solidFill>
              <a:ea typeface="微软雅黑" panose="020B0503020204020204" charset="-122"/>
            </a:endParaRPr>
          </a:p>
          <a:p>
            <a:pPr algn="l"/>
            <a:r>
              <a:rPr kumimoji="1" lang="en-US" altLang="zh-CN" sz="2400" b="1" dirty="0">
                <a:solidFill>
                  <a:schemeClr val="bg1"/>
                </a:solidFill>
                <a:ea typeface="微软雅黑" panose="020B0503020204020204" charset="-122"/>
              </a:rPr>
              <a:t>$  cd /workspace/code-samples/</a:t>
            </a:r>
            <a:r>
              <a:rPr kumimoji="1" lang="en-US" altLang="zh-CN" sz="2400" b="1" dirty="0" err="1">
                <a:solidFill>
                  <a:schemeClr val="bg1"/>
                </a:solidFill>
                <a:ea typeface="微软雅黑" panose="020B0503020204020204" charset="-122"/>
              </a:rPr>
              <a:t>xspdb</a:t>
            </a:r>
            <a:endParaRPr kumimoji="1" lang="en-US" altLang="zh-CN" sz="2400" b="1" dirty="0">
              <a:solidFill>
                <a:schemeClr val="bg1"/>
              </a:solidFill>
              <a:ea typeface="微软雅黑" panose="020B0503020204020204" charset="-122"/>
            </a:endParaRPr>
          </a:p>
        </p:txBody>
      </p:sp>
      <p:sp>
        <p:nvSpPr>
          <p:cNvPr id="14" name="文本框 13"/>
          <p:cNvSpPr txBox="1"/>
          <p:nvPr/>
        </p:nvSpPr>
        <p:spPr>
          <a:xfrm>
            <a:off x="870585" y="2731135"/>
            <a:ext cx="1834515" cy="880745"/>
          </a:xfrm>
          <a:prstGeom prst="rect">
            <a:avLst/>
          </a:prstGeom>
          <a:noFill/>
          <a:ln>
            <a:noFill/>
          </a:ln>
        </p:spPr>
        <p:txBody>
          <a:bodyPr wrap="none" lIns="91440" tIns="45720" rIns="91440" bIns="45720" rtlCol="0" anchor="t">
            <a:noAutofit/>
          </a:bodyPr>
          <a:lstStyle/>
          <a:p>
            <a:pPr algn="l"/>
            <a:r>
              <a:rPr kumimoji="1" lang="en-US" altLang="zh-CN" sz="2000" dirty="0">
                <a:solidFill>
                  <a:srgbClr val="FFC000"/>
                </a:solidFill>
                <a:ea typeface="微软雅黑" panose="020B0503020204020204" charset="-122"/>
                <a:sym typeface="+mn-ea"/>
              </a:rPr>
              <a:t># </a:t>
            </a:r>
            <a:r>
              <a:rPr kumimoji="1" lang="zh-CN" altLang="en-US" sz="2000" dirty="0">
                <a:solidFill>
                  <a:srgbClr val="FFC000"/>
                </a:solidFill>
                <a:ea typeface="微软雅黑" panose="020B0503020204020204" charset="-122"/>
                <a:sym typeface="+mn-ea"/>
              </a:rPr>
              <a:t>项目结构</a:t>
            </a:r>
            <a:endParaRPr kumimoji="1" lang="en-US" altLang="zh-CN" sz="2000" b="1" dirty="0">
              <a:solidFill>
                <a:schemeClr val="bg1"/>
              </a:solidFill>
              <a:ea typeface="微软雅黑" panose="020B0503020204020204" charset="-122"/>
            </a:endParaRPr>
          </a:p>
          <a:p>
            <a:pPr algn="l"/>
            <a:r>
              <a:rPr kumimoji="1" lang="en-US" altLang="zh-CN" sz="2400" b="1" dirty="0">
                <a:solidFill>
                  <a:schemeClr val="bg1"/>
                </a:solidFill>
                <a:ea typeface="微软雅黑" panose="020B0503020204020204" charset="-122"/>
              </a:rPr>
              <a:t>$  tree -d -L 1</a:t>
            </a:r>
          </a:p>
        </p:txBody>
      </p:sp>
      <p:sp>
        <p:nvSpPr>
          <p:cNvPr id="16" name="文本框 15"/>
          <p:cNvSpPr txBox="1"/>
          <p:nvPr/>
        </p:nvSpPr>
        <p:spPr>
          <a:xfrm>
            <a:off x="870585" y="3665855"/>
            <a:ext cx="7481570" cy="2306955"/>
          </a:xfrm>
          <a:prstGeom prst="rect">
            <a:avLst/>
          </a:prstGeom>
          <a:noFill/>
          <a:ln>
            <a:noFill/>
          </a:ln>
        </p:spPr>
        <p:txBody>
          <a:bodyPr wrap="square" lIns="91440" tIns="45720" rIns="91440" bIns="45720" rtlCol="0" anchor="t">
            <a:spAutoFit/>
          </a:bodyPr>
          <a:lstStyle/>
          <a:p>
            <a:pPr algn="l"/>
            <a:r>
              <a:rPr kumimoji="1" lang="en-US" altLang="zh-CN" sz="2400" dirty="0">
                <a:solidFill>
                  <a:schemeClr val="bg2"/>
                </a:solidFill>
                <a:ea typeface="微软雅黑" panose="020B0503020204020204" charset="-122"/>
              </a:rPr>
              <a:t>.</a:t>
            </a:r>
          </a:p>
          <a:p>
            <a:pPr algn="l"/>
            <a:r>
              <a:rPr kumimoji="1" lang="en-US" altLang="zh-CN" sz="2400" dirty="0">
                <a:solidFill>
                  <a:schemeClr val="bg2"/>
                </a:solidFill>
                <a:ea typeface="微软雅黑" panose="020B0503020204020204" charset="-122"/>
              </a:rPr>
              <a:t>|__ </a:t>
            </a:r>
            <a:r>
              <a:rPr kumimoji="1" lang="en-US" altLang="zh-CN" sz="2400" dirty="0" err="1">
                <a:solidFill>
                  <a:schemeClr val="bg2"/>
                </a:solidFill>
                <a:ea typeface="微软雅黑" panose="020B0503020204020204" charset="-122"/>
              </a:rPr>
              <a:t>XSPdb</a:t>
            </a:r>
            <a:r>
              <a:rPr kumimoji="1" lang="en-US" altLang="zh-CN" sz="2400" dirty="0">
                <a:solidFill>
                  <a:schemeClr val="bg2"/>
                </a:solidFill>
                <a:ea typeface="微软雅黑" panose="020B0503020204020204" charset="-122"/>
              </a:rPr>
              <a:t>				</a:t>
            </a:r>
            <a:r>
              <a:rPr kumimoji="1" lang="en-US" altLang="zh-CN" sz="2400" dirty="0">
                <a:solidFill>
                  <a:srgbClr val="FFC000"/>
                </a:solidFill>
                <a:ea typeface="微软雅黑" panose="020B0503020204020204" charset="-122"/>
                <a:sym typeface="+mn-ea"/>
              </a:rPr>
              <a:t># </a:t>
            </a:r>
            <a:r>
              <a:rPr kumimoji="1" lang="zh-CN" sz="2400" dirty="0">
                <a:solidFill>
                  <a:srgbClr val="FFC000"/>
                </a:solidFill>
                <a:ea typeface="微软雅黑" panose="020B0503020204020204" charset="-122"/>
                <a:sym typeface="+mn-ea"/>
              </a:rPr>
              <a:t>核心代码</a:t>
            </a:r>
            <a:endParaRPr kumimoji="1" lang="en-US" altLang="zh-CN" sz="2400" dirty="0">
              <a:solidFill>
                <a:schemeClr val="bg2"/>
              </a:solidFill>
              <a:ea typeface="微软雅黑" panose="020B0503020204020204" charset="-122"/>
            </a:endParaRPr>
          </a:p>
          <a:p>
            <a:pPr algn="l"/>
            <a:r>
              <a:rPr kumimoji="1" lang="en-US" altLang="zh-CN" sz="2400" dirty="0">
                <a:solidFill>
                  <a:schemeClr val="bg2"/>
                </a:solidFill>
                <a:ea typeface="微软雅黑" panose="020B0503020204020204" charset="-122"/>
                <a:sym typeface="+mn-ea"/>
              </a:rPr>
              <a:t>|__ </a:t>
            </a:r>
            <a:r>
              <a:rPr kumimoji="1" lang="en-US" altLang="zh-CN" sz="2400" dirty="0" err="1">
                <a:solidFill>
                  <a:schemeClr val="bg2"/>
                </a:solidFill>
                <a:ea typeface="微软雅黑" panose="020B0503020204020204" charset="-122"/>
                <a:sym typeface="+mn-ea"/>
              </a:rPr>
              <a:t>XSPython</a:t>
            </a:r>
            <a:r>
              <a:rPr kumimoji="1" lang="en-US" altLang="zh-CN" sz="2400" dirty="0">
                <a:solidFill>
                  <a:schemeClr val="bg2"/>
                </a:solidFill>
                <a:ea typeface="微软雅黑" panose="020B0503020204020204" charset="-122"/>
                <a:sym typeface="+mn-ea"/>
              </a:rPr>
              <a:t>				</a:t>
            </a:r>
            <a:r>
              <a:rPr kumimoji="1" lang="en-US" altLang="zh-CN" sz="2400" dirty="0">
                <a:solidFill>
                  <a:srgbClr val="FFC000"/>
                </a:solidFill>
                <a:ea typeface="微软雅黑" panose="020B0503020204020204" charset="-122"/>
                <a:sym typeface="+mn-ea"/>
              </a:rPr>
              <a:t># XS</a:t>
            </a:r>
            <a:r>
              <a:rPr kumimoji="1" lang="zh-CN" altLang="en-US" sz="2400" dirty="0">
                <a:solidFill>
                  <a:srgbClr val="FFC000"/>
                </a:solidFill>
                <a:ea typeface="微软雅黑" panose="020B0503020204020204" charset="-122"/>
                <a:sym typeface="+mn-ea"/>
              </a:rPr>
              <a:t> </a:t>
            </a:r>
            <a:r>
              <a:rPr kumimoji="1" lang="en-US" altLang="zh-CN" sz="2400" dirty="0">
                <a:solidFill>
                  <a:srgbClr val="FFC000"/>
                </a:solidFill>
                <a:ea typeface="微软雅黑" panose="020B0503020204020204" charset="-122"/>
                <a:sym typeface="+mn-ea"/>
              </a:rPr>
              <a:t>python</a:t>
            </a:r>
            <a:r>
              <a:rPr kumimoji="1" lang="zh-CN" sz="2400" dirty="0">
                <a:solidFill>
                  <a:srgbClr val="FFC000"/>
                </a:solidFill>
                <a:ea typeface="微软雅黑" panose="020B0503020204020204" charset="-122"/>
                <a:sym typeface="+mn-ea"/>
              </a:rPr>
              <a:t>包</a:t>
            </a:r>
            <a:endParaRPr lang="en-US" altLang="zh-CN" sz="2400" dirty="0">
              <a:solidFill>
                <a:schemeClr val="bg2"/>
              </a:solidFill>
              <a:ea typeface="微软雅黑" panose="020B0503020204020204" charset="-122"/>
              <a:cs typeface="Calibri" panose="020F0502020204030204"/>
            </a:endParaRPr>
          </a:p>
          <a:p>
            <a:pPr algn="l"/>
            <a:r>
              <a:rPr kumimoji="1" lang="en-US" altLang="zh-CN" sz="2400" dirty="0">
                <a:solidFill>
                  <a:schemeClr val="bg2"/>
                </a:solidFill>
                <a:ea typeface="微软雅黑" panose="020B0503020204020204" charset="-122"/>
              </a:rPr>
              <a:t>|__ docker				</a:t>
            </a:r>
            <a:endParaRPr lang="en-US" altLang="zh-CN" sz="2400" dirty="0">
              <a:solidFill>
                <a:schemeClr val="bg2"/>
              </a:solidFill>
              <a:ea typeface="微软雅黑" panose="020B0503020204020204" charset="-122"/>
              <a:cs typeface="Calibri" panose="020F0502020204030204"/>
            </a:endParaRPr>
          </a:p>
          <a:p>
            <a:pPr algn="l"/>
            <a:r>
              <a:rPr kumimoji="1" lang="en-US" altLang="zh-CN" sz="2400" dirty="0">
                <a:solidFill>
                  <a:schemeClr val="bg2"/>
                </a:solidFill>
                <a:ea typeface="微软雅黑" panose="020B0503020204020204" charset="-122"/>
              </a:rPr>
              <a:t>|__ example				</a:t>
            </a:r>
            <a:r>
              <a:rPr kumimoji="1" lang="en-US" altLang="zh-CN" sz="2400" dirty="0">
                <a:solidFill>
                  <a:srgbClr val="FFC000"/>
                </a:solidFill>
                <a:ea typeface="微软雅黑" panose="020B0503020204020204" charset="-122"/>
              </a:rPr>
              <a:t># </a:t>
            </a:r>
            <a:r>
              <a:rPr kumimoji="1" lang="en-US" altLang="zh-CN" sz="2400" dirty="0" err="1">
                <a:solidFill>
                  <a:srgbClr val="FFC000"/>
                </a:solidFill>
                <a:ea typeface="微软雅黑" panose="020B0503020204020204" charset="-122"/>
              </a:rPr>
              <a:t>例子</a:t>
            </a:r>
            <a:endParaRPr kumimoji="1" lang="en-US" altLang="zh-CN" sz="2400" dirty="0">
              <a:solidFill>
                <a:schemeClr val="bg2"/>
              </a:solidFill>
              <a:ea typeface="微软雅黑" panose="020B0503020204020204" charset="-122"/>
            </a:endParaRPr>
          </a:p>
          <a:p>
            <a:pPr algn="l"/>
            <a:r>
              <a:rPr kumimoji="1" lang="en-US" altLang="zh-CN" sz="2400" dirty="0">
                <a:solidFill>
                  <a:schemeClr val="bg2"/>
                </a:solidFill>
                <a:ea typeface="微软雅黑" panose="020B0503020204020204" charset="-122"/>
              </a:rPr>
              <a:t>|__ ready-to-run			</a:t>
            </a:r>
            <a:r>
              <a:rPr kumimoji="1" lang="en-US" altLang="zh-CN" sz="2400" dirty="0">
                <a:solidFill>
                  <a:srgbClr val="FFC000"/>
                </a:solidFill>
                <a:ea typeface="微软雅黑" panose="020B0503020204020204" charset="-122"/>
                <a:sym typeface="+mn-ea"/>
              </a:rPr>
              <a:t># </a:t>
            </a:r>
            <a:r>
              <a:rPr kumimoji="1" lang="zh-CN" altLang="en-US" sz="2400" dirty="0">
                <a:solidFill>
                  <a:srgbClr val="FFC000"/>
                </a:solidFill>
                <a:ea typeface="微软雅黑" panose="020B0503020204020204" charset="-122"/>
                <a:sym typeface="+mn-ea"/>
              </a:rPr>
              <a:t>初始化</a:t>
            </a:r>
            <a:r>
              <a:rPr kumimoji="1" lang="en-US" altLang="zh-CN" sz="2400" dirty="0" err="1">
                <a:solidFill>
                  <a:srgbClr val="FFC000"/>
                </a:solidFill>
                <a:ea typeface="微软雅黑" panose="020B0503020204020204" charset="-122"/>
                <a:sym typeface="+mn-ea"/>
              </a:rPr>
              <a:t>dut</a:t>
            </a:r>
            <a:endParaRPr kumimoji="1" lang="zh-CN" altLang="en-US" sz="2400" dirty="0">
              <a:solidFill>
                <a:schemeClr val="bg2"/>
              </a:solidFill>
              <a:ea typeface="微软雅黑" panose="020B0503020204020204" charset="-122"/>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45</a:t>
            </a:r>
            <a:endParaRPr lang="zh-CN">
              <a:solidFill>
                <a:srgbClr val="B2B2B2"/>
              </a:solidFill>
            </a:endParaRPr>
          </a:p>
        </p:txBody>
      </p:sp>
      <p:sp>
        <p:nvSpPr>
          <p:cNvPr id="33" name="文本框 32"/>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latin typeface="Microsoft YaHei" panose="020B0503020204020204" pitchFamily="34" charset="-122"/>
                <a:ea typeface="Microsoft YaHei" panose="020B0503020204020204" pitchFamily="34" charset="-122"/>
              </a:rPr>
              <a:t>总览</a:t>
            </a:r>
            <a:endParaRPr kumimoji="1" lang="zh-CN" altLang="zh-CN" sz="28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9290" y="1737360"/>
            <a:ext cx="10508615" cy="1812925"/>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en-US" altLang="zh-CN" sz="3600" err="1">
                <a:solidFill>
                  <a:schemeClr val="tx1"/>
                </a:solidFill>
                <a:latin typeface="+mj-lt"/>
                <a:cs typeface="Times New Roman" panose="02020603050405020304"/>
                <a:sym typeface="+mn-ea"/>
              </a:rPr>
              <a:t>XSPdb</a:t>
            </a:r>
            <a:endParaRPr lang="en-US" altLang="zh-CN" sz="3600" err="1">
              <a:solidFill>
                <a:schemeClr val="tx1"/>
              </a:solidFill>
              <a:latin typeface="+mj-lt"/>
              <a:cs typeface="Times New Roman" panose="02020603050405020304"/>
            </a:endParaRPr>
          </a:p>
        </p:txBody>
      </p:sp>
      <p:sp>
        <p:nvSpPr>
          <p:cNvPr id="3" name="文本框 2"/>
          <p:cNvSpPr txBox="1"/>
          <p:nvPr/>
        </p:nvSpPr>
        <p:spPr>
          <a:xfrm>
            <a:off x="1264356" y="1535289"/>
            <a:ext cx="184731" cy="400110"/>
          </a:xfrm>
          <a:prstGeom prst="rect">
            <a:avLst/>
          </a:prstGeom>
          <a:noFill/>
        </p:spPr>
        <p:txBody>
          <a:bodyPr wrap="none" rtlCol="0">
            <a:spAutoFit/>
          </a:bodyPr>
          <a:lstStyle/>
          <a:p>
            <a:endParaRPr kumimoji="1" lang="zh-CN" altLang="en-US" sz="2000" b="1"/>
          </a:p>
        </p:txBody>
      </p:sp>
      <p:sp>
        <p:nvSpPr>
          <p:cNvPr id="15" name="矩形 14"/>
          <p:cNvSpPr/>
          <p:nvPr/>
        </p:nvSpPr>
        <p:spPr>
          <a:xfrm>
            <a:off x="669290" y="3777615"/>
            <a:ext cx="10507980" cy="202819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7" name="文本框 16"/>
          <p:cNvSpPr txBox="1"/>
          <p:nvPr/>
        </p:nvSpPr>
        <p:spPr>
          <a:xfrm>
            <a:off x="816394" y="4006066"/>
            <a:ext cx="838304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400">
                <a:solidFill>
                  <a:schemeClr val="bg1"/>
                </a:solidFill>
                <a:ea typeface="微软雅黑" panose="020B0503020204020204" charset="-122"/>
                <a:cs typeface="Calibri" panose="020F0502020204030204"/>
              </a:rPr>
              <a:t>Using simulated 32768B flash</a:t>
            </a:r>
          </a:p>
          <a:p>
            <a:r>
              <a:rPr lang="zh-CN" altLang="en-US" sz="2400">
                <a:solidFill>
                  <a:schemeClr val="bg1"/>
                </a:solidFill>
                <a:ea typeface="微软雅黑" panose="020B0503020204020204" charset="-122"/>
                <a:cs typeface="Calibri" panose="020F0502020204030204"/>
              </a:rPr>
              <a:t>[Info] reset dut complete</a:t>
            </a:r>
          </a:p>
          <a:p>
            <a:r>
              <a:rPr lang="zh-CN" altLang="en-US" sz="2400">
                <a:solidFill>
                  <a:schemeClr val="bg1"/>
                </a:solidFill>
                <a:ea typeface="微软雅黑" panose="020B0503020204020204" charset="-122"/>
                <a:cs typeface="Calibri" panose="020F0502020204030204"/>
              </a:rPr>
              <a:t>[Info] Loaded 145 functions form XSPdb.cmd</a:t>
            </a:r>
          </a:p>
          <a:p>
            <a:r>
              <a:rPr lang="zh-CN" altLang="en-US" sz="2400">
                <a:solidFill>
                  <a:schemeClr val="bg1"/>
                </a:solidFill>
                <a:ea typeface="微软雅黑" panose="020B0503020204020204" charset="-122"/>
                <a:cs typeface="Calibri" panose="020F0502020204030204"/>
              </a:rPr>
              <a:t>-&gt; while True:</a:t>
            </a: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46</a:t>
            </a:r>
            <a:endParaRPr lang="zh-CN">
              <a:solidFill>
                <a:srgbClr val="B2B2B2"/>
              </a:solidFill>
            </a:endParaRPr>
          </a:p>
        </p:txBody>
      </p:sp>
      <p:sp>
        <p:nvSpPr>
          <p:cNvPr id="18" name="文本框 17"/>
          <p:cNvSpPr txBox="1"/>
          <p:nvPr/>
        </p:nvSpPr>
        <p:spPr>
          <a:xfrm>
            <a:off x="870708" y="1909065"/>
            <a:ext cx="7755255" cy="1506855"/>
          </a:xfrm>
          <a:prstGeom prst="rect">
            <a:avLst/>
          </a:prstGeom>
          <a:noFill/>
        </p:spPr>
        <p:txBody>
          <a:bodyPr wrap="none" lIns="91440" tIns="45720" rIns="91440" bIns="45720" rtlCol="0" anchor="t">
            <a:spAutoFit/>
          </a:bodyPr>
          <a:lstStyle/>
          <a:p>
            <a:pPr algn="l"/>
            <a:r>
              <a:rPr kumimoji="1" lang="en-US" altLang="zh-CN" sz="2000" dirty="0">
                <a:solidFill>
                  <a:srgbClr val="FFC000"/>
                </a:solidFill>
                <a:ea typeface="微软雅黑" panose="020B0503020204020204" charset="-122"/>
                <a:sym typeface="+mn-ea"/>
              </a:rPr>
              <a:t># </a:t>
            </a:r>
            <a:r>
              <a:rPr kumimoji="1" lang="zh-CN" altLang="en-US" sz="2000" dirty="0">
                <a:solidFill>
                  <a:srgbClr val="FFC000"/>
                </a:solidFill>
                <a:ea typeface="微软雅黑" panose="020B0503020204020204" charset="-122"/>
                <a:sym typeface="+mn-ea"/>
              </a:rPr>
              <a:t>运行</a:t>
            </a:r>
            <a:r>
              <a:rPr kumimoji="1" lang="en-US" altLang="zh-CN" sz="2000" dirty="0">
                <a:solidFill>
                  <a:srgbClr val="FFC000"/>
                </a:solidFill>
                <a:ea typeface="微软雅黑" panose="020B0503020204020204" charset="-122"/>
                <a:sym typeface="+mn-ea"/>
              </a:rPr>
              <a:t> </a:t>
            </a:r>
            <a:r>
              <a:rPr kumimoji="1" lang="en-US" altLang="zh-CN" sz="2000" dirty="0" err="1">
                <a:solidFill>
                  <a:srgbClr val="FFC000"/>
                </a:solidFill>
                <a:ea typeface="微软雅黑" panose="020B0503020204020204" charset="-122"/>
                <a:sym typeface="+mn-ea"/>
              </a:rPr>
              <a:t>xspdb</a:t>
            </a:r>
            <a:endParaRPr kumimoji="1" lang="en-US" altLang="zh-CN" sz="2000" b="1" dirty="0">
              <a:solidFill>
                <a:schemeClr val="bg1"/>
              </a:solidFill>
              <a:ea typeface="微软雅黑" panose="020B0503020204020204" charset="-122"/>
            </a:endParaRPr>
          </a:p>
          <a:p>
            <a:pPr algn="l"/>
            <a:r>
              <a:rPr kumimoji="1" lang="en-US" altLang="zh-CN" sz="2400" b="1" dirty="0">
                <a:solidFill>
                  <a:schemeClr val="bg1"/>
                </a:solidFill>
                <a:ea typeface="微软雅黑" panose="020B0503020204020204" charset="-122"/>
              </a:rPr>
              <a:t>$ make test</a:t>
            </a:r>
          </a:p>
          <a:p>
            <a:pPr algn="l"/>
            <a:r>
              <a:rPr kumimoji="1" lang="en-US" altLang="zh-CN" sz="2400" b="1" dirty="0">
                <a:solidFill>
                  <a:srgbClr val="FFC000"/>
                </a:solidFill>
                <a:ea typeface="微软雅黑" panose="020B0503020204020204" charset="-122"/>
                <a:sym typeface="+mn-ea"/>
              </a:rPr>
              <a:t># LD_PRELOAD=</a:t>
            </a:r>
            <a:r>
              <a:rPr kumimoji="1" lang="en-US" altLang="zh-CN" sz="2400" b="1" dirty="0" err="1">
                <a:solidFill>
                  <a:srgbClr val="FFC000"/>
                </a:solidFill>
                <a:ea typeface="微软雅黑" panose="020B0503020204020204" charset="-122"/>
                <a:sym typeface="+mn-ea"/>
              </a:rPr>
              <a:t>XSPython</a:t>
            </a:r>
            <a:r>
              <a:rPr kumimoji="1" lang="en-US" altLang="zh-CN" sz="2400" b="1" dirty="0">
                <a:solidFill>
                  <a:srgbClr val="FFC000"/>
                </a:solidFill>
                <a:ea typeface="微软雅黑" panose="020B0503020204020204" charset="-122"/>
                <a:sym typeface="+mn-ea"/>
              </a:rPr>
              <a:t>/</a:t>
            </a:r>
            <a:r>
              <a:rPr kumimoji="1" lang="en-US" altLang="zh-CN" sz="2400" b="1" dirty="0" err="1">
                <a:solidFill>
                  <a:srgbClr val="FFC000"/>
                </a:solidFill>
                <a:ea typeface="微软雅黑" panose="020B0503020204020204" charset="-122"/>
                <a:sym typeface="+mn-ea"/>
              </a:rPr>
              <a:t>xspcomm</a:t>
            </a:r>
            <a:r>
              <a:rPr kumimoji="1" lang="en-US" altLang="zh-CN" sz="2400" b="1" dirty="0">
                <a:solidFill>
                  <a:srgbClr val="FFC000"/>
                </a:solidFill>
                <a:ea typeface="微软雅黑" panose="020B0503020204020204" charset="-122"/>
                <a:sym typeface="+mn-ea"/>
              </a:rPr>
              <a:t>/libxspcomm.so.0.0.1  \</a:t>
            </a:r>
            <a:endParaRPr kumimoji="1" lang="en-US" altLang="zh-CN" sz="2400" b="1" dirty="0">
              <a:solidFill>
                <a:srgbClr val="FFC000"/>
              </a:solidFill>
              <a:ea typeface="微软雅黑" panose="020B0503020204020204" charset="-122"/>
            </a:endParaRPr>
          </a:p>
          <a:p>
            <a:pPr algn="l"/>
            <a:r>
              <a:rPr kumimoji="1" lang="en-US" altLang="zh-CN" sz="2400" b="1" dirty="0">
                <a:solidFill>
                  <a:srgbClr val="FFC000"/>
                </a:solidFill>
                <a:ea typeface="微软雅黑" panose="020B0503020204020204" charset="-122"/>
                <a:sym typeface="+mn-ea"/>
              </a:rPr>
              <a:t>	PYTHONPATH=. python3 example/</a:t>
            </a:r>
            <a:r>
              <a:rPr kumimoji="1" lang="en-US" altLang="zh-CN" sz="2400" b="1" dirty="0" err="1">
                <a:solidFill>
                  <a:srgbClr val="FFC000"/>
                </a:solidFill>
                <a:ea typeface="微软雅黑" panose="020B0503020204020204" charset="-122"/>
                <a:sym typeface="+mn-ea"/>
              </a:rPr>
              <a:t>test.py</a:t>
            </a:r>
            <a:endParaRPr lang="zh-CN" altLang="en-US" sz="2400" b="1" dirty="0">
              <a:solidFill>
                <a:schemeClr val="bg1"/>
              </a:solidFill>
              <a:ea typeface="微软雅黑" panose="020B0503020204020204" charset="-122"/>
              <a:cs typeface="Calibri" panose="020F0502020204030204"/>
            </a:endParaRPr>
          </a:p>
        </p:txBody>
      </p:sp>
      <p:sp>
        <p:nvSpPr>
          <p:cNvPr id="20" name="文本框 19"/>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ea typeface="Microsoft YaHei" panose="020B0503020204020204" pitchFamily="34" charset="-122"/>
              </a:rPr>
              <a:t>进入</a:t>
            </a:r>
            <a:r>
              <a:rPr kumimoji="1" lang="en-US" altLang="zh-CN" sz="2800" dirty="0" err="1">
                <a:ea typeface="Microsoft YaHei" panose="020B0503020204020204" pitchFamily="34" charset="-122"/>
              </a:rPr>
              <a:t>XSPdb</a:t>
            </a:r>
            <a:endParaRPr kumimoji="1" lang="en-US" altLang="zh-CN" sz="2800" dirty="0">
              <a:ea typeface="Microsoft YaHei"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9290" y="1737995"/>
            <a:ext cx="10509250" cy="1040765"/>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p>
        </p:txBody>
      </p:sp>
      <p:sp>
        <p:nvSpPr>
          <p:cNvPr id="3" name="文本框 2"/>
          <p:cNvSpPr txBox="1"/>
          <p:nvPr/>
        </p:nvSpPr>
        <p:spPr>
          <a:xfrm>
            <a:off x="1264356" y="1969629"/>
            <a:ext cx="184731" cy="400110"/>
          </a:xfrm>
          <a:prstGeom prst="rect">
            <a:avLst/>
          </a:prstGeom>
          <a:noFill/>
        </p:spPr>
        <p:txBody>
          <a:bodyPr wrap="none" rtlCol="0">
            <a:spAutoFit/>
          </a:bodyPr>
          <a:lstStyle/>
          <a:p>
            <a:endParaRPr kumimoji="1" lang="zh-CN" altLang="en-US" sz="2000" b="1"/>
          </a:p>
        </p:txBody>
      </p:sp>
      <p:sp>
        <p:nvSpPr>
          <p:cNvPr id="10" name="文本框 9"/>
          <p:cNvSpPr txBox="1"/>
          <p:nvPr/>
        </p:nvSpPr>
        <p:spPr>
          <a:xfrm>
            <a:off x="870708" y="1916050"/>
            <a:ext cx="2756845" cy="769441"/>
          </a:xfrm>
          <a:prstGeom prst="rect">
            <a:avLst/>
          </a:prstGeom>
          <a:noFill/>
          <a:ln>
            <a:noFill/>
          </a:ln>
        </p:spPr>
        <p:txBody>
          <a:bodyPr wrap="none" lIns="91440" tIns="45720" rIns="91440" bIns="45720" rtlCol="0" anchor="t">
            <a:spAutoFit/>
          </a:bodyPr>
          <a:lstStyle/>
          <a:p>
            <a:pPr algn="l"/>
            <a:r>
              <a:rPr kumimoji="1" lang="en-US" altLang="zh-CN" sz="2000" dirty="0">
                <a:solidFill>
                  <a:srgbClr val="FFC000"/>
                </a:solidFill>
                <a:ea typeface="Microsoft YaHei" panose="020B0503020204020204" pitchFamily="34" charset="-122"/>
                <a:sym typeface="+mn-ea"/>
              </a:rPr>
              <a:t># </a:t>
            </a:r>
            <a:r>
              <a:rPr kumimoji="1" lang="zh-CN" altLang="en-US" sz="2000" dirty="0">
                <a:solidFill>
                  <a:srgbClr val="FFC000"/>
                </a:solidFill>
                <a:ea typeface="Microsoft YaHei" panose="020B0503020204020204" pitchFamily="34" charset="-122"/>
                <a:sym typeface="+mn-ea"/>
              </a:rPr>
              <a:t>列出</a:t>
            </a:r>
            <a:r>
              <a:rPr kumimoji="1" lang="en-US" altLang="zh-CN" sz="2000" dirty="0" err="1">
                <a:solidFill>
                  <a:srgbClr val="FFC000"/>
                </a:solidFill>
                <a:ea typeface="Microsoft YaHei" panose="020B0503020204020204" pitchFamily="34" charset="-122"/>
                <a:sym typeface="+mn-ea"/>
              </a:rPr>
              <a:t>XSPdb</a:t>
            </a:r>
            <a:r>
              <a:rPr kumimoji="1" lang="zh-CN" altLang="en-US" sz="2000" dirty="0">
                <a:solidFill>
                  <a:srgbClr val="FFC000"/>
                </a:solidFill>
                <a:ea typeface="Microsoft YaHei" panose="020B0503020204020204" pitchFamily="34" charset="-122"/>
                <a:sym typeface="+mn-ea"/>
              </a:rPr>
              <a:t>的功能</a:t>
            </a:r>
            <a:endParaRPr kumimoji="1" lang="en-US" altLang="zh-CN" sz="2000" dirty="0">
              <a:solidFill>
                <a:schemeClr val="bg1"/>
              </a:solidFill>
              <a:ea typeface="Microsoft YaHei" panose="020B0503020204020204" pitchFamily="34" charset="-122"/>
            </a:endParaRPr>
          </a:p>
          <a:p>
            <a:pPr algn="l"/>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xiangshan</a:t>
            </a:r>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xcmds</a:t>
            </a:r>
            <a:endParaRPr lang="zh-CN" altLang="en-US" sz="2400" b="1" dirty="0">
              <a:solidFill>
                <a:schemeClr val="bg1"/>
              </a:solidFill>
              <a:ea typeface="Microsoft YaHei" panose="020B0503020204020204" pitchFamily="34" charset="-122"/>
              <a:cs typeface="Calibri" panose="020F0502020204030204"/>
            </a:endParaRPr>
          </a:p>
        </p:txBody>
      </p:sp>
      <p:sp>
        <p:nvSpPr>
          <p:cNvPr id="15" name="矩形 14"/>
          <p:cNvSpPr/>
          <p:nvPr/>
        </p:nvSpPr>
        <p:spPr>
          <a:xfrm>
            <a:off x="672465" y="3023870"/>
            <a:ext cx="10505440" cy="303974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47</a:t>
            </a:r>
            <a:endParaRPr lang="zh-CN">
              <a:solidFill>
                <a:srgbClr val="B2B2B2"/>
              </a:solidFill>
            </a:endParaRPr>
          </a:p>
        </p:txBody>
      </p:sp>
      <p:sp>
        <p:nvSpPr>
          <p:cNvPr id="4" name="文本框 3"/>
          <p:cNvSpPr txBox="1"/>
          <p:nvPr/>
        </p:nvSpPr>
        <p:spPr>
          <a:xfrm>
            <a:off x="870585" y="3194050"/>
            <a:ext cx="10168890" cy="2737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xapis</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打印出所有的 </a:t>
            </a:r>
            <a:r>
              <a:rPr lang="en-US" altLang="zh-CN" sz="2400" dirty="0" err="1">
                <a:solidFill>
                  <a:schemeClr val="bg1"/>
                </a:solidFill>
                <a:latin typeface="Calibri" panose="020F0502020204030204" pitchFamily="34" charset="0"/>
                <a:ea typeface="宋体" panose="02010600030101010101" pitchFamily="2" charset="-122"/>
                <a:cs typeface="Calibri" panose="020F0502020204030204" pitchFamily="34" charset="0"/>
                <a:sym typeface="+mn-ea"/>
              </a:rPr>
              <a:t>api</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xasm_insert</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a:t>
            </a:r>
            <a:r>
              <a:rPr lang="zh-CN" altLang="en-US"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插入汇编代码到指定地址</a:t>
            </a:r>
            <a:endPar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xbreak</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a:t>
            </a:r>
            <a:r>
              <a:rPr lang="zh-CN" altLang="en-US"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对信号设置断点</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sym typeface="+mn-ea"/>
              </a:rPr>
              <a:t>xwatch</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				#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对变量设置观察点</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xload</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加载二进制文件到内存</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endParaRPr>
          </a:p>
          <a:p>
            <a:r>
              <a:rPr lang="en-US" altLang="zh-CN" sz="2400" dirty="0" err="1">
                <a:solidFill>
                  <a:schemeClr val="bg1"/>
                </a:solidFill>
                <a:latin typeface="Calibri" panose="020F0502020204030204" pitchFamily="34" charset="0"/>
                <a:ea typeface="Calibri" panose="020F0502020204030204"/>
                <a:cs typeface="Calibri" panose="020F0502020204030204" pitchFamily="34" charset="0"/>
              </a:rPr>
              <a:t>xwave_on</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rPr>
              <a:t>				</a:t>
            </a:r>
            <a:r>
              <a:rPr lang="en-US" altLang="zh-CN" sz="2400" dirty="0">
                <a:solidFill>
                  <a:schemeClr val="bg1"/>
                </a:solidFill>
                <a:latin typeface="Calibri" panose="020F0502020204030204" pitchFamily="34" charset="0"/>
                <a:ea typeface="Calibri" panose="020F0502020204030204"/>
                <a:cs typeface="Calibri" panose="020F0502020204030204" pitchFamily="34" charset="0"/>
                <a:sym typeface="+mn-ea"/>
              </a:rPr>
              <a:t># </a:t>
            </a:r>
            <a:r>
              <a:rPr lang="zh-CN" altLang="en-US" sz="2400" dirty="0">
                <a:solidFill>
                  <a:schemeClr val="bg1"/>
                </a:solidFill>
                <a:latin typeface="微软雅黑" panose="020B0503020204020204" charset="-122"/>
                <a:ea typeface="微软雅黑" panose="020B0503020204020204" charset="-122"/>
                <a:cs typeface="Calibri" panose="020F0502020204030204" pitchFamily="34" charset="0"/>
                <a:sym typeface="+mn-ea"/>
              </a:rPr>
              <a:t>打开波形记录</a:t>
            </a:r>
            <a:endParaRPr lang="en-US" altLang="zh-CN" sz="2400" dirty="0">
              <a:solidFill>
                <a:schemeClr val="bg1"/>
              </a:solidFill>
              <a:latin typeface="Calibri" panose="020F0502020204030204" pitchFamily="34" charset="0"/>
              <a:ea typeface="Calibri" panose="020F0502020204030204"/>
              <a:cs typeface="Calibri" panose="020F0502020204030204" pitchFamily="34" charset="0"/>
            </a:endParaRPr>
          </a:p>
        </p:txBody>
      </p:sp>
      <p:sp>
        <p:nvSpPr>
          <p:cNvPr id="17" name="文本框 16"/>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命令</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文本框 6"/>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为什么需要软件工程师参与？</a:t>
            </a:r>
          </a:p>
        </p:txBody>
      </p:sp>
      <p:cxnSp>
        <p:nvCxnSpPr>
          <p:cNvPr id="3" name="直接连接符 2"/>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5C2E9B8-E5C9-F7DD-F4F8-6FFAF285A6B9}"/>
              </a:ext>
            </a:extLst>
          </p:cNvPr>
          <p:cNvSpPr>
            <a:spLocks noGrp="1"/>
          </p:cNvSpPr>
          <p:nvPr>
            <p:ph type="sldNum" sz="quarter" idx="12"/>
          </p:nvPr>
        </p:nvSpPr>
        <p:spPr/>
        <p:txBody>
          <a:bodyPr/>
          <a:lstStyle/>
          <a:p>
            <a:fld id="{49AE70B2-8BF9-45C0-BB95-33D1B9D3A854}" type="slidenum">
              <a:rPr lang="zh-CN" altLang="en-US" smtClean="0"/>
              <a:t>5</a:t>
            </a:fld>
            <a:endParaRPr lang="zh-CN" altLang="en-US"/>
          </a:p>
        </p:txBody>
      </p:sp>
      <p:graphicFrame>
        <p:nvGraphicFramePr>
          <p:cNvPr id="6" name="内容占位符 5">
            <a:extLst>
              <a:ext uri="{FF2B5EF4-FFF2-40B4-BE49-F238E27FC236}">
                <a16:creationId xmlns:a16="http://schemas.microsoft.com/office/drawing/2014/main" id="{1D88570A-B91A-E663-4332-B3BCC186EA06}"/>
              </a:ext>
            </a:extLst>
          </p:cNvPr>
          <p:cNvGraphicFramePr>
            <a:graphicFrameLocks noGrp="1"/>
          </p:cNvGraphicFramePr>
          <p:nvPr>
            <p:ph idx="1"/>
            <p:extLst>
              <p:ext uri="{D42A27DB-BD31-4B8C-83A1-F6EECF244321}">
                <p14:modId xmlns:p14="http://schemas.microsoft.com/office/powerpoint/2010/main" val="2669193009"/>
              </p:ext>
            </p:extLst>
          </p:nvPr>
        </p:nvGraphicFramePr>
        <p:xfrm>
          <a:off x="647700" y="1288473"/>
          <a:ext cx="10515600" cy="48884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9290" y="1737995"/>
            <a:ext cx="10509250" cy="1040765"/>
          </a:xfrm>
          <a:prstGeom prst="rect">
            <a:avLst/>
          </a:prstGeom>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endParaRPr lang="en-US" altLang="zh-CN" sz="3600">
              <a:solidFill>
                <a:schemeClr val="tx1"/>
              </a:solidFill>
              <a:latin typeface="+mj-lt"/>
              <a:ea typeface="+mj-ea"/>
              <a:cs typeface="Times New Roman" panose="02020603050405020304" pitchFamily="18" charset="0"/>
              <a:sym typeface="+mn-ea"/>
            </a:endParaRPr>
          </a:p>
        </p:txBody>
      </p:sp>
      <p:sp>
        <p:nvSpPr>
          <p:cNvPr id="3" name="文本框 2"/>
          <p:cNvSpPr txBox="1"/>
          <p:nvPr/>
        </p:nvSpPr>
        <p:spPr>
          <a:xfrm>
            <a:off x="1264356" y="1923909"/>
            <a:ext cx="184731" cy="400110"/>
          </a:xfrm>
          <a:prstGeom prst="rect">
            <a:avLst/>
          </a:prstGeom>
          <a:noFill/>
        </p:spPr>
        <p:txBody>
          <a:bodyPr wrap="none" rtlCol="0">
            <a:spAutoFit/>
          </a:bodyPr>
          <a:lstStyle/>
          <a:p>
            <a:endParaRPr kumimoji="1" lang="zh-CN" altLang="en-US" sz="2000" b="1"/>
          </a:p>
        </p:txBody>
      </p:sp>
      <p:sp>
        <p:nvSpPr>
          <p:cNvPr id="10" name="文本框 9"/>
          <p:cNvSpPr txBox="1"/>
          <p:nvPr/>
        </p:nvSpPr>
        <p:spPr>
          <a:xfrm>
            <a:off x="870496" y="1915627"/>
            <a:ext cx="3069751" cy="769441"/>
          </a:xfrm>
          <a:prstGeom prst="rect">
            <a:avLst/>
          </a:prstGeom>
          <a:noFill/>
        </p:spPr>
        <p:txBody>
          <a:bodyPr wrap="none" lIns="91440" tIns="45720" rIns="91440" bIns="45720" rtlCol="0" anchor="t">
            <a:spAutoFit/>
          </a:bodyPr>
          <a:lstStyle/>
          <a:p>
            <a:pPr algn="l"/>
            <a:r>
              <a:rPr kumimoji="1" lang="en-US" altLang="zh-CN" sz="2000" dirty="0">
                <a:solidFill>
                  <a:srgbClr val="FFC000"/>
                </a:solidFill>
                <a:ea typeface="Microsoft YaHei" panose="020B0503020204020204" pitchFamily="34" charset="-122"/>
                <a:sym typeface="+mn-ea"/>
              </a:rPr>
              <a:t># </a:t>
            </a:r>
            <a:r>
              <a:rPr kumimoji="1" lang="zh-CN" altLang="en-US" sz="2000" dirty="0">
                <a:solidFill>
                  <a:srgbClr val="FFC000"/>
                </a:solidFill>
                <a:ea typeface="Microsoft YaHei" panose="020B0503020204020204" pitchFamily="34" charset="-122"/>
                <a:cs typeface="+mn-lt"/>
                <a:sym typeface="+mn-ea"/>
              </a:rPr>
              <a:t>进入</a:t>
            </a:r>
            <a:r>
              <a:rPr kumimoji="1" lang="en-US" altLang="zh-CN" sz="2000" dirty="0" err="1">
                <a:solidFill>
                  <a:srgbClr val="FFC000"/>
                </a:solidFill>
                <a:ea typeface="Microsoft YaHei" panose="020B0503020204020204" pitchFamily="34" charset="-122"/>
                <a:cs typeface="+mn-lt"/>
                <a:sym typeface="+mn-ea"/>
              </a:rPr>
              <a:t>XSPdb</a:t>
            </a:r>
            <a:r>
              <a:rPr kumimoji="1" lang="zh-CN" altLang="en-US" sz="2000" dirty="0">
                <a:solidFill>
                  <a:srgbClr val="FFC000"/>
                </a:solidFill>
                <a:ea typeface="Microsoft YaHei" panose="020B0503020204020204" pitchFamily="34" charset="-122"/>
                <a:cs typeface="+mn-lt"/>
                <a:sym typeface="+mn-ea"/>
              </a:rPr>
              <a:t>文本用户界面</a:t>
            </a:r>
          </a:p>
          <a:p>
            <a:pPr algn="l"/>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xiangshan</a:t>
            </a:r>
            <a:r>
              <a:rPr kumimoji="1" lang="en-US" altLang="zh-CN" sz="2400" b="1" dirty="0">
                <a:solidFill>
                  <a:schemeClr val="bg1"/>
                </a:solidFill>
                <a:ea typeface="Microsoft YaHei" panose="020B0503020204020204" pitchFamily="34" charset="-122"/>
              </a:rPr>
              <a:t>) </a:t>
            </a:r>
            <a:r>
              <a:rPr kumimoji="1" lang="en-US" altLang="zh-CN" sz="2400" b="1" dirty="0" err="1">
                <a:solidFill>
                  <a:schemeClr val="bg1"/>
                </a:solidFill>
                <a:ea typeface="Microsoft YaHei" panose="020B0503020204020204" pitchFamily="34" charset="-122"/>
              </a:rPr>
              <a:t>xui</a:t>
            </a:r>
            <a:endParaRPr kumimoji="1" lang="zh-CN" altLang="en-US" sz="2400" b="1" dirty="0">
              <a:solidFill>
                <a:schemeClr val="bg1"/>
              </a:solidFill>
              <a:ea typeface="Microsoft YaHei" panose="020B0503020204020204" pitchFamily="34" charset="-122"/>
            </a:endParaRPr>
          </a:p>
        </p:txBody>
      </p:sp>
      <p:pic>
        <p:nvPicPr>
          <p:cNvPr id="1028" name="Picture 4" descr="screensh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009" y="2888844"/>
            <a:ext cx="6065089" cy="38060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5340" y="2889250"/>
            <a:ext cx="2143125" cy="280987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7" name="文本框 6"/>
          <p:cNvSpPr txBox="1"/>
          <p:nvPr/>
        </p:nvSpPr>
        <p:spPr>
          <a:xfrm>
            <a:off x="7508446" y="3253605"/>
            <a:ext cx="2473754" cy="2627899"/>
          </a:xfrm>
          <a:prstGeom prst="rect">
            <a:avLst/>
          </a:prstGeom>
          <a:noFill/>
        </p:spPr>
        <p:txBody>
          <a:bodyPr wrap="none" rtlCol="0">
            <a:spAutoFit/>
          </a:bodyPr>
          <a:lstStyle/>
          <a:p>
            <a:pPr marL="285750" indent="-285750">
              <a:lnSpc>
                <a:spcPct val="140000"/>
              </a:lnSpc>
              <a:buFont typeface="Arial" panose="020B0604020202020204" pitchFamily="34" charset="0"/>
              <a:buChar char="•"/>
            </a:pPr>
            <a:r>
              <a:rPr kumimoji="1" lang="en-US" altLang="zh-CN" sz="2400" b="1" dirty="0">
                <a:ea typeface="Microsoft YaHei" panose="020B0503020204020204" pitchFamily="34" charset="-122"/>
              </a:rPr>
              <a:t>UI </a:t>
            </a:r>
            <a:r>
              <a:rPr kumimoji="1" lang="zh-CN" sz="2400" b="1" dirty="0">
                <a:ea typeface="Microsoft YaHei" panose="020B0503020204020204" pitchFamily="34" charset="-122"/>
              </a:rPr>
              <a:t>界面</a:t>
            </a:r>
            <a:endParaRPr kumimoji="1" lang="en-US" altLang="zh-CN" sz="2400" b="1"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内存反汇编</a:t>
            </a:r>
            <a:endParaRPr kumimoji="1" lang="en-US" altLang="zh-CN" sz="2400"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寄存器信息</a:t>
            </a:r>
            <a:endParaRPr kumimoji="1" lang="en-US" altLang="zh-CN" sz="2400"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其他信息</a:t>
            </a:r>
            <a:endParaRPr kumimoji="1" lang="en-US" altLang="zh-CN" sz="2400" dirty="0">
              <a:ea typeface="Microsoft YaHei" panose="020B0503020204020204" pitchFamily="34" charset="-122"/>
            </a:endParaRPr>
          </a:p>
          <a:p>
            <a:pPr marL="742950" lvl="1" indent="-285750">
              <a:lnSpc>
                <a:spcPct val="140000"/>
              </a:lnSpc>
              <a:buFont typeface="Arial" panose="020B0604020202020204" pitchFamily="34" charset="0"/>
              <a:buChar char="•"/>
            </a:pPr>
            <a:r>
              <a:rPr kumimoji="1" lang="zh-CN" altLang="en-US" sz="2400" dirty="0">
                <a:ea typeface="Microsoft YaHei" panose="020B0503020204020204" pitchFamily="34" charset="-122"/>
              </a:rPr>
              <a:t>输入区域</a:t>
            </a:r>
            <a:endParaRPr kumimoji="1" lang="zh-CN" altLang="en-US" sz="2400" b="1" dirty="0">
              <a:ea typeface="Microsoft YaHei" panose="020B0503020204020204" pitchFamily="34" charset="-122"/>
            </a:endParaRPr>
          </a:p>
        </p:txBody>
      </p:sp>
      <p:sp>
        <p:nvSpPr>
          <p:cNvPr id="13"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48</a:t>
            </a:r>
            <a:endParaRPr lang="zh-CN">
              <a:solidFill>
                <a:srgbClr val="B2B2B2"/>
              </a:solidFill>
            </a:endParaRPr>
          </a:p>
        </p:txBody>
      </p:sp>
      <p:sp>
        <p:nvSpPr>
          <p:cNvPr id="12" name="矩形 11"/>
          <p:cNvSpPr/>
          <p:nvPr/>
        </p:nvSpPr>
        <p:spPr>
          <a:xfrm>
            <a:off x="2931795" y="2887980"/>
            <a:ext cx="3947795" cy="124015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814705" y="5673090"/>
            <a:ext cx="6064250" cy="100901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932430" y="4128770"/>
            <a:ext cx="3947795" cy="154368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ea typeface="Microsoft YaHei" panose="020B0503020204020204" pitchFamily="34" charset="-122"/>
              </a:rPr>
              <a:t>文本用户界面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7">
                                            <p:txEl>
                                              <p:pRg st="1" end="1"/>
                                            </p:txEl>
                                          </p:spTgt>
                                        </p:tgtEl>
                                        <p:attrNameLst>
                                          <p:attrName>style.color</p:attrName>
                                        </p:attrNameLst>
                                      </p:cBhvr>
                                      <p:to>
                                        <a:srgbClr val="FA0000"/>
                                      </p:to>
                                    </p:animClr>
                                  </p:childTnLst>
                                </p:cTn>
                              </p:par>
                              <p:par>
                                <p:cTn id="9" presetID="5" presetClass="emph" presetSubtype="1" nodeType="withEffect">
                                  <p:stCondLst>
                                    <p:cond delay="0"/>
                                  </p:stCondLst>
                                  <p:endCondLst>
                                    <p:cond evt="onNext" delay="0">
                                      <p:tgtEl>
                                        <p:sldTgt/>
                                      </p:tgtEl>
                                    </p:cond>
                                  </p:endCondLst>
                                  <p:childTnLst>
                                    <p:set>
                                      <p:cBhvr override="childStyle">
                                        <p:cTn id="10" dur="indefinite"/>
                                        <p:tgtEl>
                                          <p:spTgt spid="7">
                                            <p:txEl>
                                              <p:pRg st="1" end="1"/>
                                            </p:txEl>
                                          </p:spTgt>
                                        </p:tgtEl>
                                        <p:attrNameLst>
                                          <p:attrName>style.fontStyle</p:attrName>
                                        </p:attrNameLst>
                                      </p:cBhvr>
                                      <p:to>
                                        <p:strVal val="normal"/>
                                      </p:to>
                                    </p:set>
                                    <p:set>
                                      <p:cBhvr override="childStyle">
                                        <p:cTn id="11" dur="indefinite"/>
                                        <p:tgtEl>
                                          <p:spTgt spid="7">
                                            <p:txEl>
                                              <p:pRg st="1" end="1"/>
                                            </p:txEl>
                                          </p:spTgt>
                                        </p:tgtEl>
                                        <p:attrNameLst>
                                          <p:attrName>style.fontWeight</p:attrName>
                                        </p:attrNameLst>
                                      </p:cBhvr>
                                      <p:to>
                                        <p:strVal val="bold"/>
                                      </p:to>
                                    </p:set>
                                    <p:set>
                                      <p:cBhvr override="childStyle">
                                        <p:cTn id="12" dur="indefinite"/>
                                        <p:tgtEl>
                                          <p:spTgt spid="7">
                                            <p:txEl>
                                              <p:pRg st="1" end="1"/>
                                            </p:txEl>
                                          </p:spTgt>
                                        </p:tgtEl>
                                        <p:attrNameLst>
                                          <p:attrName>style.textDecorationUnderline</p:attrName>
                                        </p:attrNameLst>
                                      </p:cBhvr>
                                      <p:to>
                                        <p:strVal val="fals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3" presetClass="emph" presetSubtype="2" fill="hold" nodeType="withEffect">
                                  <p:stCondLst>
                                    <p:cond delay="0"/>
                                  </p:stCondLst>
                                  <p:childTnLst>
                                    <p:animClr clrSpc="rgb" dir="cw">
                                      <p:cBhvr override="childStyle">
                                        <p:cTn id="18" dur="500" fill="hold"/>
                                        <p:tgtEl>
                                          <p:spTgt spid="7">
                                            <p:txEl>
                                              <p:pRg st="2" end="2"/>
                                            </p:txEl>
                                          </p:spTgt>
                                        </p:tgtEl>
                                        <p:attrNameLst>
                                          <p:attrName>style.color</p:attrName>
                                        </p:attrNameLst>
                                      </p:cBhvr>
                                      <p:to>
                                        <a:srgbClr val="FA0000"/>
                                      </p:to>
                                    </p:animClr>
                                  </p:childTnLst>
                                </p:cTn>
                              </p:par>
                              <p:par>
                                <p:cTn id="19" presetID="5" presetClass="emph" presetSubtype="1" nodeType="withEffect">
                                  <p:stCondLst>
                                    <p:cond delay="0"/>
                                  </p:stCondLst>
                                  <p:endCondLst>
                                    <p:cond evt="onNext" delay="0">
                                      <p:tgtEl>
                                        <p:sldTgt/>
                                      </p:tgtEl>
                                    </p:cond>
                                  </p:endCondLst>
                                  <p:childTnLst>
                                    <p:set>
                                      <p:cBhvr override="childStyle">
                                        <p:cTn id="20" dur="indefinite"/>
                                        <p:tgtEl>
                                          <p:spTgt spid="7">
                                            <p:txEl>
                                              <p:pRg st="2" end="2"/>
                                            </p:txEl>
                                          </p:spTgt>
                                        </p:tgtEl>
                                        <p:attrNameLst>
                                          <p:attrName>style.fontStyle</p:attrName>
                                        </p:attrNameLst>
                                      </p:cBhvr>
                                      <p:to>
                                        <p:strVal val="normal"/>
                                      </p:to>
                                    </p:set>
                                    <p:set>
                                      <p:cBhvr override="childStyle">
                                        <p:cTn id="21" dur="indefinite"/>
                                        <p:tgtEl>
                                          <p:spTgt spid="7">
                                            <p:txEl>
                                              <p:pRg st="2" end="2"/>
                                            </p:txEl>
                                          </p:spTgt>
                                        </p:tgtEl>
                                        <p:attrNameLst>
                                          <p:attrName>style.fontWeight</p:attrName>
                                        </p:attrNameLst>
                                      </p:cBhvr>
                                      <p:to>
                                        <p:strVal val="bold"/>
                                      </p:to>
                                    </p:set>
                                    <p:set>
                                      <p:cBhvr override="childStyle">
                                        <p:cTn id="22" dur="indefinite"/>
                                        <p:tgtEl>
                                          <p:spTgt spid="7">
                                            <p:txEl>
                                              <p:pRg st="2" end="2"/>
                                            </p:txEl>
                                          </p:spTgt>
                                        </p:tgtEl>
                                        <p:attrNameLst>
                                          <p:attrName>style.textDecorationUnderline</p:attrName>
                                        </p:attrNameLst>
                                      </p:cBhvr>
                                      <p:to>
                                        <p:strVal val="false"/>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500" fill="hold"/>
                                        <p:tgtEl>
                                          <p:spTgt spid="7">
                                            <p:txEl>
                                              <p:pRg st="1" end="1"/>
                                            </p:txEl>
                                          </p:spTgt>
                                        </p:tgtEl>
                                        <p:attrNameLst>
                                          <p:attrName>style.color</p:attrName>
                                        </p:attrNameLst>
                                      </p:cBhvr>
                                      <p:to>
                                        <a:schemeClr val="tx1"/>
                                      </p:to>
                                    </p:animClr>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3" presetClass="emph" presetSubtype="2" fill="hold" nodeType="withEffect">
                                  <p:stCondLst>
                                    <p:cond delay="0"/>
                                  </p:stCondLst>
                                  <p:childTnLst>
                                    <p:animClr clrSpc="rgb" dir="cw">
                                      <p:cBhvr override="childStyle">
                                        <p:cTn id="34" dur="500" fill="hold"/>
                                        <p:tgtEl>
                                          <p:spTgt spid="7">
                                            <p:txEl>
                                              <p:pRg st="2" end="2"/>
                                            </p:txEl>
                                          </p:spTgt>
                                        </p:tgtEl>
                                        <p:attrNameLst>
                                          <p:attrName>style.color</p:attrName>
                                        </p:attrNameLst>
                                      </p:cBhvr>
                                      <p:to>
                                        <a:schemeClr val="tx1"/>
                                      </p:to>
                                    </p:animClr>
                                  </p:childTnLst>
                                </p:cTn>
                              </p:par>
                              <p:par>
                                <p:cTn id="35" presetID="3" presetClass="emph" presetSubtype="2" fill="hold" nodeType="withEffect">
                                  <p:stCondLst>
                                    <p:cond delay="0"/>
                                  </p:stCondLst>
                                  <p:childTnLst>
                                    <p:animClr clrSpc="rgb" dir="cw">
                                      <p:cBhvr override="childStyle">
                                        <p:cTn id="36" dur="500" fill="hold"/>
                                        <p:tgtEl>
                                          <p:spTgt spid="7">
                                            <p:txEl>
                                              <p:pRg st="3" end="3"/>
                                            </p:txEl>
                                          </p:spTgt>
                                        </p:tgtEl>
                                        <p:attrNameLst>
                                          <p:attrName>style.color</p:attrName>
                                        </p:attrNameLst>
                                      </p:cBhvr>
                                      <p:to>
                                        <a:srgbClr val="FA0000"/>
                                      </p:to>
                                    </p:animClr>
                                  </p:childTnLst>
                                </p:cTn>
                              </p:par>
                              <p:par>
                                <p:cTn id="37" presetID="5" presetClass="emph" presetSubtype="1" nodeType="withEffect">
                                  <p:stCondLst>
                                    <p:cond delay="0"/>
                                  </p:stCondLst>
                                  <p:endCondLst>
                                    <p:cond evt="onNext" delay="0">
                                      <p:tgtEl>
                                        <p:sldTgt/>
                                      </p:tgtEl>
                                    </p:cond>
                                  </p:endCondLst>
                                  <p:childTnLst>
                                    <p:set>
                                      <p:cBhvr override="childStyle">
                                        <p:cTn id="38" dur="indefinite"/>
                                        <p:tgtEl>
                                          <p:spTgt spid="7">
                                            <p:txEl>
                                              <p:pRg st="3" end="3"/>
                                            </p:txEl>
                                          </p:spTgt>
                                        </p:tgtEl>
                                        <p:attrNameLst>
                                          <p:attrName>style.fontStyle</p:attrName>
                                        </p:attrNameLst>
                                      </p:cBhvr>
                                      <p:to>
                                        <p:strVal val="normal"/>
                                      </p:to>
                                    </p:set>
                                    <p:set>
                                      <p:cBhvr override="childStyle">
                                        <p:cTn id="39" dur="indefinite"/>
                                        <p:tgtEl>
                                          <p:spTgt spid="7">
                                            <p:txEl>
                                              <p:pRg st="3" end="3"/>
                                            </p:txEl>
                                          </p:spTgt>
                                        </p:tgtEl>
                                        <p:attrNameLst>
                                          <p:attrName>style.fontWeight</p:attrName>
                                        </p:attrNameLst>
                                      </p:cBhvr>
                                      <p:to>
                                        <p:strVal val="bold"/>
                                      </p:to>
                                    </p:set>
                                    <p:set>
                                      <p:cBhvr override="childStyle">
                                        <p:cTn id="40" dur="indefinite"/>
                                        <p:tgtEl>
                                          <p:spTgt spid="7">
                                            <p:txEl>
                                              <p:pRg st="3" end="3"/>
                                            </p:txEl>
                                          </p:spTgt>
                                        </p:tgtEl>
                                        <p:attrNameLst>
                                          <p:attrName>style.textDecorationUnderline</p:attrName>
                                        </p:attrNameLst>
                                      </p:cBhvr>
                                      <p:to>
                                        <p:strVal val="fals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5" presetClass="emph" presetSubtype="1" nodeType="withEffect">
                                  <p:stCondLst>
                                    <p:cond delay="0"/>
                                  </p:stCondLst>
                                  <p:endCondLst>
                                    <p:cond evt="onNext" delay="0">
                                      <p:tgtEl>
                                        <p:sldTgt/>
                                      </p:tgtEl>
                                    </p:cond>
                                  </p:endCondLst>
                                  <p:childTnLst>
                                    <p:set>
                                      <p:cBhvr override="childStyle">
                                        <p:cTn id="48" dur="indefinite"/>
                                        <p:tgtEl>
                                          <p:spTgt spid="7">
                                            <p:txEl>
                                              <p:pRg st="4" end="4"/>
                                            </p:txEl>
                                          </p:spTgt>
                                        </p:tgtEl>
                                        <p:attrNameLst>
                                          <p:attrName>style.fontStyle</p:attrName>
                                        </p:attrNameLst>
                                      </p:cBhvr>
                                      <p:to>
                                        <p:strVal val="normal"/>
                                      </p:to>
                                    </p:set>
                                    <p:set>
                                      <p:cBhvr override="childStyle">
                                        <p:cTn id="49" dur="indefinite"/>
                                        <p:tgtEl>
                                          <p:spTgt spid="7">
                                            <p:txEl>
                                              <p:pRg st="4" end="4"/>
                                            </p:txEl>
                                          </p:spTgt>
                                        </p:tgtEl>
                                        <p:attrNameLst>
                                          <p:attrName>style.fontWeight</p:attrName>
                                        </p:attrNameLst>
                                      </p:cBhvr>
                                      <p:to>
                                        <p:strVal val="bold"/>
                                      </p:to>
                                    </p:set>
                                    <p:set>
                                      <p:cBhvr override="childStyle">
                                        <p:cTn id="50" dur="indefinite"/>
                                        <p:tgtEl>
                                          <p:spTgt spid="7">
                                            <p:txEl>
                                              <p:pRg st="4" end="4"/>
                                            </p:txEl>
                                          </p:spTgt>
                                        </p:tgtEl>
                                        <p:attrNameLst>
                                          <p:attrName>style.textDecorationUnderline</p:attrName>
                                        </p:attrNameLst>
                                      </p:cBhvr>
                                      <p:to>
                                        <p:strVal val="false"/>
                                      </p:to>
                                    </p:set>
                                  </p:childTnLst>
                                </p:cTn>
                              </p:par>
                              <p:par>
                                <p:cTn id="51" presetID="3" presetClass="emph" presetSubtype="2" fill="hold" nodeType="withEffect">
                                  <p:stCondLst>
                                    <p:cond delay="0"/>
                                  </p:stCondLst>
                                  <p:childTnLst>
                                    <p:animClr clrSpc="rgb" dir="cw">
                                      <p:cBhvr override="childStyle">
                                        <p:cTn id="52" dur="500" fill="hold"/>
                                        <p:tgtEl>
                                          <p:spTgt spid="7">
                                            <p:txEl>
                                              <p:pRg st="4" end="4"/>
                                            </p:txEl>
                                          </p:spTgt>
                                        </p:tgtEl>
                                        <p:attrNameLst>
                                          <p:attrName>style.color</p:attrName>
                                        </p:attrNameLst>
                                      </p:cBhvr>
                                      <p:to>
                                        <a:srgbClr val="FA0000"/>
                                      </p:to>
                                    </p:animClr>
                                  </p:childTnLst>
                                </p:cTn>
                              </p:par>
                              <p:par>
                                <p:cTn id="53" presetID="3" presetClass="emph" presetSubtype="2" fill="hold" nodeType="withEffect">
                                  <p:stCondLst>
                                    <p:cond delay="0"/>
                                  </p:stCondLst>
                                  <p:childTnLst>
                                    <p:animClr clrSpc="rgb" dir="cw">
                                      <p:cBhvr override="childStyle">
                                        <p:cTn id="54" dur="500" fill="hold"/>
                                        <p:tgtEl>
                                          <p:spTgt spid="7">
                                            <p:txEl>
                                              <p:pRg st="3" end="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12" grpId="0" bldLvl="0" animBg="1"/>
      <p:bldP spid="12" grpId="1" bldLvl="0" animBg="1"/>
      <p:bldP spid="14" grpId="0" bldLvl="0" animBg="1"/>
      <p:bldP spid="15" grpId="0" bldLvl="0" animBg="1"/>
      <p:bldP spid="15" grpId="1"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endParaRPr lang="en-US" altLang="zh-CN" sz="3600">
              <a:solidFill>
                <a:schemeClr val="tx1"/>
              </a:solidFill>
              <a:latin typeface="+mj-lt"/>
              <a:ea typeface="+mj-ea"/>
              <a:cs typeface="Times New Roman" panose="02020603050405020304" pitchFamily="18" charset="0"/>
              <a:sym typeface="+mn-ea"/>
            </a:endParaRPr>
          </a:p>
        </p:txBody>
      </p:sp>
      <p:sp>
        <p:nvSpPr>
          <p:cNvPr id="3" name="文本框 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pic>
        <p:nvPicPr>
          <p:cNvPr id="8" name="图片 7"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p:spPr>
      </p:pic>
      <p:sp>
        <p:nvSpPr>
          <p:cNvPr id="10" name="文本框 9"/>
          <p:cNvSpPr txBox="1"/>
          <p:nvPr/>
        </p:nvSpPr>
        <p:spPr>
          <a:xfrm>
            <a:off x="814070" y="1903095"/>
            <a:ext cx="10104755"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rPr>
              <a:t>(</a:t>
            </a:r>
            <a:r>
              <a:rPr kumimoji="1" lang="en-US" altLang="zh-CN" sz="2400" b="1" dirty="0" err="1">
                <a:solidFill>
                  <a:schemeClr val="bg1"/>
                </a:solidFill>
                <a:ea typeface="微软雅黑" panose="020B0503020204020204" charset="-122"/>
              </a:rPr>
              <a:t>xiangshan</a:t>
            </a:r>
            <a:r>
              <a:rPr kumimoji="1" lang="en-US" altLang="zh-CN" sz="2400" b="1" dirty="0">
                <a:solidFill>
                  <a:schemeClr val="bg1"/>
                </a:solidFill>
                <a:ea typeface="微软雅黑" panose="020B0503020204020204" charset="-122"/>
              </a:rPr>
              <a:t>) </a:t>
            </a:r>
            <a:r>
              <a:rPr kumimoji="1" lang="en-US" altLang="zh-CN" sz="2400" b="1" dirty="0" err="1">
                <a:solidFill>
                  <a:schemeClr val="bg1"/>
                </a:solidFill>
                <a:ea typeface="微软雅黑" panose="020B0503020204020204" charset="-122"/>
              </a:rPr>
              <a:t>xload</a:t>
            </a:r>
            <a:r>
              <a:rPr kumimoji="1" lang="en-US" altLang="zh-CN" sz="2400" b="1" dirty="0">
                <a:solidFill>
                  <a:schemeClr val="bg1"/>
                </a:solidFill>
                <a:ea typeface="微软雅黑" panose="020B0503020204020204" charset="-122"/>
              </a:rPr>
              <a:t> ready-to-run/spike-</a:t>
            </a:r>
            <a:r>
              <a:rPr kumimoji="1" lang="en-US" altLang="zh-CN" sz="2400" b="1" dirty="0" err="1">
                <a:solidFill>
                  <a:schemeClr val="bg1"/>
                </a:solidFill>
                <a:ea typeface="微软雅黑" panose="020B0503020204020204" charset="-122"/>
              </a:rPr>
              <a:t>dasm</a:t>
            </a:r>
            <a:r>
              <a:rPr kumimoji="1" lang="en-US" altLang="zh-CN" sz="2400" b="1" dirty="0">
                <a:solidFill>
                  <a:schemeClr val="bg1"/>
                </a:solidFill>
                <a:ea typeface="微软雅黑" panose="020B0503020204020204" charset="-122"/>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加载内存信息</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12" name="文本框 11"/>
          <p:cNvSpPr txBox="1"/>
          <p:nvPr/>
        </p:nvSpPr>
        <p:spPr>
          <a:xfrm>
            <a:off x="814070" y="2396490"/>
            <a:ext cx="1033780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rPr>
              <a:t>(</a:t>
            </a:r>
            <a:r>
              <a:rPr kumimoji="1" lang="en-US" altLang="zh-CN" sz="2400" b="1" dirty="0" err="1">
                <a:solidFill>
                  <a:schemeClr val="bg1"/>
                </a:solidFill>
                <a:ea typeface="微软雅黑" panose="020B0503020204020204" charset="-122"/>
              </a:rPr>
              <a:t>xiangshan</a:t>
            </a:r>
            <a:r>
              <a:rPr kumimoji="1" lang="en-US" altLang="zh-CN" sz="2400" b="1" dirty="0">
                <a:solidFill>
                  <a:schemeClr val="bg1"/>
                </a:solidFill>
                <a:ea typeface="微软雅黑" panose="020B0503020204020204" charset="-122"/>
              </a:rPr>
              <a:t>) </a:t>
            </a:r>
            <a:r>
              <a:rPr kumimoji="1" lang="en-US" altLang="zh-CN" sz="2400" b="1" dirty="0" err="1">
                <a:solidFill>
                  <a:schemeClr val="bg1"/>
                </a:solidFill>
                <a:ea typeface="微软雅黑" panose="020B0503020204020204" charset="-122"/>
              </a:rPr>
              <a:t>xflash</a:t>
            </a:r>
            <a:r>
              <a:rPr kumimoji="1" lang="en-US" altLang="zh-CN" sz="2400" b="1" dirty="0">
                <a:solidFill>
                  <a:schemeClr val="bg1"/>
                </a:solidFill>
                <a:ea typeface="微软雅黑" panose="020B0503020204020204" charset="-122"/>
              </a:rPr>
              <a:t> ready-to-run/</a:t>
            </a:r>
            <a:r>
              <a:rPr kumimoji="1" lang="en-US" altLang="zh-CN" sz="2400" b="1" dirty="0" err="1">
                <a:solidFill>
                  <a:schemeClr val="bg1"/>
                </a:solidFill>
                <a:ea typeface="微软雅黑" panose="020B0503020204020204" charset="-122"/>
              </a:rPr>
              <a:t>xspdb_flash_init.bin</a:t>
            </a:r>
            <a:r>
              <a:rPr kumimoji="1" lang="en-US" altLang="zh-CN" sz="2400" b="1" dirty="0">
                <a:solidFill>
                  <a:schemeClr val="bg1"/>
                </a:solidFill>
                <a:ea typeface="微软雅黑" panose="020B0503020204020204" charset="-122"/>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a:t>
            </a:r>
            <a:r>
              <a:rPr kumimoji="1" lang="zh-CN" sz="2400" b="1" dirty="0">
                <a:solidFill>
                  <a:srgbClr val="FFC000"/>
                </a:solidFill>
                <a:ea typeface="微软雅黑" panose="020B0503020204020204" charset="-122"/>
                <a:sym typeface="+mn-ea"/>
              </a:rPr>
              <a:t>初始化</a:t>
            </a:r>
            <a:r>
              <a:rPr kumimoji="1" lang="en-US" altLang="zh-CN" sz="2400" b="1" dirty="0">
                <a:solidFill>
                  <a:srgbClr val="FFC000"/>
                </a:solidFill>
                <a:ea typeface="微软雅黑" panose="020B0503020204020204" charset="-122"/>
                <a:sym typeface="+mn-ea"/>
              </a:rPr>
              <a:t>flash</a:t>
            </a:r>
            <a:r>
              <a:rPr kumimoji="1" lang="zh-CN" altLang="en-US" sz="2400" b="1" dirty="0">
                <a:solidFill>
                  <a:srgbClr val="FFC000"/>
                </a:solidFill>
                <a:ea typeface="微软雅黑" panose="020B0503020204020204" charset="-122"/>
                <a:sym typeface="+mn-ea"/>
              </a:rPr>
              <a:t>信息</a:t>
            </a:r>
            <a:endParaRPr lang="zh-CN" altLang="en-US" sz="2400" b="1" dirty="0">
              <a:solidFill>
                <a:schemeClr val="bg1"/>
              </a:solidFill>
              <a:ea typeface="微软雅黑" panose="020B0503020204020204" charset="-122"/>
              <a:cs typeface="Calibri" panose="020F0502020204030204"/>
            </a:endParaRPr>
          </a:p>
        </p:txBody>
      </p:sp>
      <p:sp>
        <p:nvSpPr>
          <p:cNvPr id="4" name="文本框 3"/>
          <p:cNvSpPr txBox="1"/>
          <p:nvPr/>
        </p:nvSpPr>
        <p:spPr>
          <a:xfrm>
            <a:off x="7624370" y="5961356"/>
            <a:ext cx="1819071" cy="338554"/>
          </a:xfrm>
          <a:prstGeom prst="rect">
            <a:avLst/>
          </a:prstGeom>
          <a:noFill/>
        </p:spPr>
        <p:txBody>
          <a:bodyPr wrap="square" rtlCol="0">
            <a:spAutoFit/>
          </a:bodyPr>
          <a:lstStyle/>
          <a:p>
            <a:r>
              <a:rPr kumimoji="1" lang="en-US" altLang="zh-CN" sz="1600"/>
              <a:t>Reg information</a:t>
            </a:r>
            <a:endParaRPr kumimoji="1" lang="zh-CN" altLang="en-US" sz="1600"/>
          </a:p>
        </p:txBody>
      </p:sp>
      <p:sp>
        <p:nvSpPr>
          <p:cNvPr id="22" name="文本框 21"/>
          <p:cNvSpPr txBox="1"/>
          <p:nvPr/>
        </p:nvSpPr>
        <p:spPr>
          <a:xfrm>
            <a:off x="2600870" y="5990272"/>
            <a:ext cx="2344049" cy="338554"/>
          </a:xfrm>
          <a:prstGeom prst="rect">
            <a:avLst/>
          </a:prstGeom>
          <a:noFill/>
        </p:spPr>
        <p:txBody>
          <a:bodyPr wrap="square" rtlCol="0">
            <a:spAutoFit/>
          </a:bodyPr>
          <a:lstStyle/>
          <a:p>
            <a:r>
              <a:rPr kumimoji="1" lang="en-US" altLang="zh-CN" sz="1600"/>
              <a:t>Memory Disassembly</a:t>
            </a:r>
            <a:endParaRPr kumimoji="1" lang="zh-CN" altLang="en-US" sz="1600"/>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49</a:t>
            </a:r>
            <a:endParaRPr lang="zh-CN">
              <a:solidFill>
                <a:srgbClr val="B2B2B2"/>
              </a:solidFill>
            </a:endParaRPr>
          </a:p>
        </p:txBody>
      </p:sp>
      <p:pic>
        <p:nvPicPr>
          <p:cNvPr id="14" name="图片 13"/>
          <p:cNvPicPr>
            <a:picLocks noChangeAspect="1"/>
          </p:cNvPicPr>
          <p:nvPr/>
        </p:nvPicPr>
        <p:blipFill>
          <a:blip r:embed="rId7"/>
          <a:stretch>
            <a:fillRect/>
          </a:stretch>
        </p:blipFill>
        <p:spPr>
          <a:xfrm>
            <a:off x="7047759" y="3191404"/>
            <a:ext cx="2581275" cy="2771775"/>
          </a:xfrm>
          <a:prstGeom prst="rect">
            <a:avLst/>
          </a:prstGeom>
        </p:spPr>
      </p:pic>
      <p:pic>
        <p:nvPicPr>
          <p:cNvPr id="18" name="图片 17"/>
          <p:cNvPicPr>
            <a:picLocks noChangeAspect="1"/>
          </p:cNvPicPr>
          <p:nvPr/>
        </p:nvPicPr>
        <p:blipFill>
          <a:blip r:embed="rId8"/>
          <a:stretch>
            <a:fillRect/>
          </a:stretch>
        </p:blipFill>
        <p:spPr>
          <a:xfrm>
            <a:off x="1907540" y="3235960"/>
            <a:ext cx="3542665" cy="2719070"/>
          </a:xfrm>
          <a:prstGeom prst="rect">
            <a:avLst/>
          </a:prstGeom>
        </p:spPr>
      </p:pic>
      <p:sp>
        <p:nvSpPr>
          <p:cNvPr id="19" name="文本框 18"/>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ea typeface="Microsoft YaHei" panose="020B0503020204020204" pitchFamily="34" charset="-122"/>
              </a:rPr>
              <a:t>初始化</a:t>
            </a:r>
            <a:r>
              <a:rPr kumimoji="1" lang="en-US" altLang="zh-CN" sz="2800" dirty="0">
                <a:ea typeface="Microsoft YaHei" panose="020B0503020204020204" pitchFamily="34" charset="-122"/>
              </a:rPr>
              <a:t> RTL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endParaRPr lang="en-US" altLang="zh-CN" sz="3600">
              <a:solidFill>
                <a:schemeClr val="tx1"/>
              </a:solidFill>
              <a:latin typeface="+mj-lt"/>
              <a:cs typeface="Times New Roman" panose="02020603050405020304" pitchFamily="18" charset="0"/>
              <a:sym typeface="+mn-ea"/>
            </a:endParaRPr>
          </a:p>
        </p:txBody>
      </p:sp>
      <p:sp>
        <p:nvSpPr>
          <p:cNvPr id="16"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50</a:t>
            </a:r>
            <a:endParaRPr lang="zh-CN">
              <a:solidFill>
                <a:srgbClr val="B2B2B2"/>
              </a:solidFill>
            </a:endParaRPr>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ea typeface="Microsoft YaHei" panose="020B0503020204020204" pitchFamily="34" charset="-122"/>
              </a:rPr>
              <a:t>驱动</a:t>
            </a:r>
            <a:r>
              <a:rPr kumimoji="1" lang="zh-CN" altLang="en-US" sz="2800" dirty="0">
                <a:ea typeface="Microsoft YaHei" panose="020B0503020204020204" pitchFamily="34" charset="-122"/>
              </a:rPr>
              <a:t> </a:t>
            </a:r>
            <a:r>
              <a:rPr kumimoji="1" lang="en-US" altLang="zh-CN" sz="2800" dirty="0">
                <a:ea typeface="Microsoft YaHei" panose="020B0503020204020204" pitchFamily="34" charset="-122"/>
              </a:rPr>
              <a:t>RTL</a:t>
            </a:r>
          </a:p>
        </p:txBody>
      </p:sp>
      <p:sp>
        <p:nvSpPr>
          <p:cNvPr id="61" name="文本框 60"/>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63" name="文本框 62"/>
          <p:cNvSpPr txBox="1"/>
          <p:nvPr/>
        </p:nvSpPr>
        <p:spPr>
          <a:xfrm>
            <a:off x="814070" y="1903095"/>
            <a:ext cx="10104755"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xstep</a:t>
            </a:r>
            <a:r>
              <a:rPr kumimoji="1" lang="en-US" altLang="zh-CN" sz="2400" b="1" dirty="0">
                <a:solidFill>
                  <a:schemeClr val="bg1"/>
                </a:solidFill>
                <a:ea typeface="微软雅黑" panose="020B0503020204020204" charset="-122"/>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时钟周期驱动</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64" name="文本框 63"/>
          <p:cNvSpPr txBox="1"/>
          <p:nvPr/>
        </p:nvSpPr>
        <p:spPr>
          <a:xfrm>
            <a:off x="814070" y="2396490"/>
            <a:ext cx="1003935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xistep</a:t>
            </a:r>
            <a:r>
              <a:rPr kumimoji="1" lang="en-US" altLang="zh-CN" sz="2400" b="1" dirty="0">
                <a:solidFill>
                  <a:schemeClr val="bg1"/>
                </a:solidFill>
                <a:ea typeface="微软雅黑" panose="020B0503020204020204" charset="-122"/>
                <a:sym typeface="+mn-ea"/>
              </a:rPr>
              <a:t> 2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指令驱动两次</a:t>
            </a:r>
            <a:endParaRPr lang="zh-CN" altLang="en-US" sz="2400" b="1" dirty="0">
              <a:solidFill>
                <a:schemeClr val="bg1"/>
              </a:solidFill>
              <a:ea typeface="微软雅黑" panose="020B0503020204020204" charset="-122"/>
              <a:cs typeface="Calibri" panose="020F0502020204030204"/>
            </a:endParaRPr>
          </a:p>
        </p:txBody>
      </p:sp>
      <p:sp>
        <p:nvSpPr>
          <p:cNvPr id="3" name="下箭头 2">
            <a:extLst>
              <a:ext uri="{FF2B5EF4-FFF2-40B4-BE49-F238E27FC236}">
                <a16:creationId xmlns:a16="http://schemas.microsoft.com/office/drawing/2014/main" id="{424B56A8-0673-2065-12F6-1F887FD5D62E}"/>
              </a:ext>
            </a:extLst>
          </p:cNvPr>
          <p:cNvSpPr/>
          <p:nvPr/>
        </p:nvSpPr>
        <p:spPr>
          <a:xfrm rot="16200000">
            <a:off x="3799866" y="4198055"/>
            <a:ext cx="370522" cy="6405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8456717-B1CB-66AC-4861-52C1A2C9F307}"/>
              </a:ext>
            </a:extLst>
          </p:cNvPr>
          <p:cNvSpPr txBox="1"/>
          <p:nvPr/>
        </p:nvSpPr>
        <p:spPr>
          <a:xfrm>
            <a:off x="4924209" y="5742570"/>
            <a:ext cx="1819071" cy="338554"/>
          </a:xfrm>
          <a:prstGeom prst="rect">
            <a:avLst/>
          </a:prstGeom>
          <a:noFill/>
        </p:spPr>
        <p:txBody>
          <a:bodyPr wrap="square" rtlCol="0">
            <a:spAutoFit/>
          </a:bodyPr>
          <a:lstStyle/>
          <a:p>
            <a:pPr algn="ctr"/>
            <a:r>
              <a:rPr kumimoji="1" lang="en-US" altLang="zh-CN" sz="1600" dirty="0"/>
              <a:t>Reg information</a:t>
            </a:r>
            <a:endParaRPr kumimoji="1" lang="zh-CN" altLang="en-US" sz="1600" dirty="0"/>
          </a:p>
        </p:txBody>
      </p:sp>
      <p:sp>
        <p:nvSpPr>
          <p:cNvPr id="7" name="文本框 6">
            <a:extLst>
              <a:ext uri="{FF2B5EF4-FFF2-40B4-BE49-F238E27FC236}">
                <a16:creationId xmlns:a16="http://schemas.microsoft.com/office/drawing/2014/main" id="{4D213995-E86F-10E4-EC39-9621625A298B}"/>
              </a:ext>
            </a:extLst>
          </p:cNvPr>
          <p:cNvSpPr txBox="1"/>
          <p:nvPr/>
        </p:nvSpPr>
        <p:spPr>
          <a:xfrm>
            <a:off x="8792992" y="5695390"/>
            <a:ext cx="1819071" cy="338554"/>
          </a:xfrm>
          <a:prstGeom prst="rect">
            <a:avLst/>
          </a:prstGeom>
          <a:noFill/>
        </p:spPr>
        <p:txBody>
          <a:bodyPr wrap="square" rtlCol="0">
            <a:spAutoFit/>
          </a:bodyPr>
          <a:lstStyle/>
          <a:p>
            <a:pPr algn="ctr"/>
            <a:r>
              <a:rPr kumimoji="1" lang="en-US" altLang="zh-CN" sz="1600" dirty="0"/>
              <a:t>Reg information</a:t>
            </a:r>
            <a:endParaRPr kumimoji="1" lang="zh-CN" altLang="en-US" sz="1600" dirty="0"/>
          </a:p>
        </p:txBody>
      </p:sp>
      <p:sp>
        <p:nvSpPr>
          <p:cNvPr id="8" name="文本框 7">
            <a:extLst>
              <a:ext uri="{FF2B5EF4-FFF2-40B4-BE49-F238E27FC236}">
                <a16:creationId xmlns:a16="http://schemas.microsoft.com/office/drawing/2014/main" id="{AB025512-EA41-F8AB-63DB-C749D2AA78A5}"/>
              </a:ext>
            </a:extLst>
          </p:cNvPr>
          <p:cNvSpPr txBox="1"/>
          <p:nvPr/>
        </p:nvSpPr>
        <p:spPr>
          <a:xfrm>
            <a:off x="1003908" y="5742570"/>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10" name="图片 9">
            <a:extLst>
              <a:ext uri="{FF2B5EF4-FFF2-40B4-BE49-F238E27FC236}">
                <a16:creationId xmlns:a16="http://schemas.microsoft.com/office/drawing/2014/main" id="{615D2447-27E9-004B-1161-BE74A08B4932}"/>
              </a:ext>
            </a:extLst>
          </p:cNvPr>
          <p:cNvPicPr>
            <a:picLocks noChangeAspect="1"/>
          </p:cNvPicPr>
          <p:nvPr/>
        </p:nvPicPr>
        <p:blipFill>
          <a:blip r:embed="rId7"/>
          <a:stretch>
            <a:fillRect/>
          </a:stretch>
        </p:blipFill>
        <p:spPr>
          <a:xfrm>
            <a:off x="685271" y="3372908"/>
            <a:ext cx="2981325" cy="2288116"/>
          </a:xfrm>
          <a:prstGeom prst="rect">
            <a:avLst/>
          </a:prstGeom>
        </p:spPr>
      </p:pic>
      <p:pic>
        <p:nvPicPr>
          <p:cNvPr id="12" name="图片 11">
            <a:extLst>
              <a:ext uri="{FF2B5EF4-FFF2-40B4-BE49-F238E27FC236}">
                <a16:creationId xmlns:a16="http://schemas.microsoft.com/office/drawing/2014/main" id="{B03A3C16-32AD-B925-9158-C7E6937B2777}"/>
              </a:ext>
            </a:extLst>
          </p:cNvPr>
          <p:cNvPicPr>
            <a:picLocks noChangeAspect="1"/>
          </p:cNvPicPr>
          <p:nvPr/>
        </p:nvPicPr>
        <p:blipFill>
          <a:blip r:embed="rId8"/>
          <a:stretch>
            <a:fillRect/>
          </a:stretch>
        </p:blipFill>
        <p:spPr>
          <a:xfrm>
            <a:off x="4491567" y="3394074"/>
            <a:ext cx="2899833" cy="2250017"/>
          </a:xfrm>
          <a:prstGeom prst="rect">
            <a:avLst/>
          </a:prstGeom>
        </p:spPr>
      </p:pic>
      <p:pic>
        <p:nvPicPr>
          <p:cNvPr id="13" name="图片 12" descr="表格&#10;&#10;AI 生成的内容可能不正确。">
            <a:extLst>
              <a:ext uri="{FF2B5EF4-FFF2-40B4-BE49-F238E27FC236}">
                <a16:creationId xmlns:a16="http://schemas.microsoft.com/office/drawing/2014/main" id="{5C5A13B3-0643-ED1F-F3D9-B14C8EC8F84D}"/>
              </a:ext>
            </a:extLst>
          </p:cNvPr>
          <p:cNvPicPr>
            <a:picLocks noChangeAspect="1"/>
          </p:cNvPicPr>
          <p:nvPr/>
        </p:nvPicPr>
        <p:blipFill>
          <a:blip r:embed="rId9"/>
          <a:stretch>
            <a:fillRect/>
          </a:stretch>
        </p:blipFill>
        <p:spPr>
          <a:xfrm>
            <a:off x="8046454" y="3394091"/>
            <a:ext cx="2986462" cy="2250000"/>
          </a:xfrm>
          <a:prstGeom prst="rect">
            <a:avLst/>
          </a:prstGeom>
        </p:spPr>
      </p:pic>
      <p:sp>
        <p:nvSpPr>
          <p:cNvPr id="18" name="下箭头 22">
            <a:extLst>
              <a:ext uri="{FF2B5EF4-FFF2-40B4-BE49-F238E27FC236}">
                <a16:creationId xmlns:a16="http://schemas.microsoft.com/office/drawing/2014/main" id="{A46EF8CA-454D-A3D5-4468-447141F420F7}"/>
              </a:ext>
            </a:extLst>
          </p:cNvPr>
          <p:cNvSpPr/>
          <p:nvPr/>
        </p:nvSpPr>
        <p:spPr>
          <a:xfrm rot="16200000">
            <a:off x="7533666" y="4198055"/>
            <a:ext cx="370522" cy="6405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p>
        </p:txBody>
      </p:sp>
      <p:sp>
        <p:nvSpPr>
          <p:cNvPr id="7" name="下箭头 22"/>
          <p:cNvSpPr/>
          <p:nvPr/>
        </p:nvSpPr>
        <p:spPr>
          <a:xfrm rot="16200000">
            <a:off x="7153935" y="4152970"/>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8367522" y="5618923"/>
            <a:ext cx="2344049" cy="337185"/>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52</a:t>
            </a:r>
            <a:endParaRPr lang="zh-CN">
              <a:solidFill>
                <a:srgbClr val="B2B2B2"/>
              </a:solidFill>
            </a:endParaRPr>
          </a:p>
        </p:txBody>
      </p:sp>
      <p:sp>
        <p:nvSpPr>
          <p:cNvPr id="4" name="文本框 3"/>
          <p:cNvSpPr txBox="1"/>
          <p:nvPr/>
        </p:nvSpPr>
        <p:spPr>
          <a:xfrm>
            <a:off x="3056313" y="5618923"/>
            <a:ext cx="1145540" cy="306070"/>
          </a:xfrm>
          <a:prstGeom prst="rect">
            <a:avLst/>
          </a:prstGeom>
          <a:noFill/>
        </p:spPr>
        <p:txBody>
          <a:bodyPr wrap="square" rtlCol="0">
            <a:noAutofit/>
          </a:bodyPr>
          <a:lstStyle/>
          <a:p>
            <a:r>
              <a:rPr kumimoji="1" lang="en-US" altLang="zh-CN" sz="1600" dirty="0" err="1"/>
              <a:t>r</a:t>
            </a:r>
            <a:r>
              <a:rPr kumimoji="1" lang="en-US" altLang="zh-CN" sz="1600" dirty="0" err="1">
                <a:sym typeface="+mn-ea"/>
              </a:rPr>
              <a:t>eset.script</a:t>
            </a:r>
            <a:endParaRPr kumimoji="1" lang="en-US" altLang="zh-CN" sz="1600" dirty="0"/>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加载脚本</a:t>
            </a:r>
            <a:endParaRPr kumimoji="1" lang="zh-CN"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 cat example/</a:t>
            </a:r>
            <a:r>
              <a:rPr kumimoji="1" lang="en-US" altLang="zh-CN" sz="2400" b="1" dirty="0" err="1">
                <a:solidFill>
                  <a:schemeClr val="bg1"/>
                </a:solidFill>
                <a:ea typeface="微软雅黑" panose="020B0503020204020204" charset="-122"/>
                <a:sym typeface="+mn-ea"/>
              </a:rPr>
              <a:t>reset.script</a:t>
            </a:r>
            <a:r>
              <a:rPr kumimoji="1" lang="en-US" altLang="zh-CN" sz="2400" b="1" dirty="0">
                <a:solidFill>
                  <a:schemeClr val="bg1"/>
                </a:solidFill>
                <a:ea typeface="微软雅黑" panose="020B0503020204020204" charset="-122"/>
              </a:rPr>
              <a:t>					</a:t>
            </a:r>
            <a:r>
              <a:rPr kumimoji="1" lang="en-US" altLang="zh-CN" sz="2400" b="1" dirty="0">
                <a:solidFill>
                  <a:srgbClr val="FFC000"/>
                </a:solidFill>
                <a:sym typeface="+mn-ea"/>
              </a:rPr>
              <a:t>#</a:t>
            </a:r>
            <a:r>
              <a:rPr kumimoji="1" lang="zh-CN" altLang="en-US" sz="2400" b="1" dirty="0">
                <a:solidFill>
                  <a:srgbClr val="FFC000"/>
                </a:solidFill>
                <a:sym typeface="+mn-ea"/>
              </a:rPr>
              <a:t> </a:t>
            </a:r>
            <a:r>
              <a:rPr kumimoji="1" lang="zh-CN" altLang="en-US" sz="2400" b="1" dirty="0">
                <a:solidFill>
                  <a:srgbClr val="FFC000"/>
                </a:solidFill>
                <a:ea typeface="微软雅黑" panose="020B0503020204020204" charset="-122"/>
                <a:sym typeface="+mn-ea"/>
              </a:rPr>
              <a:t>复位脚本</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03935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xload_script</a:t>
            </a:r>
            <a:r>
              <a:rPr kumimoji="1" lang="en-US" altLang="zh-CN" sz="2400" b="1" dirty="0">
                <a:solidFill>
                  <a:schemeClr val="bg1"/>
                </a:solidFill>
                <a:ea typeface="微软雅黑" panose="020B0503020204020204" charset="-122"/>
                <a:sym typeface="+mn-ea"/>
              </a:rPr>
              <a:t> example/</a:t>
            </a:r>
            <a:r>
              <a:rPr kumimoji="1" lang="en-US" altLang="zh-CN" sz="2400" b="1" dirty="0" err="1">
                <a:solidFill>
                  <a:schemeClr val="bg1"/>
                </a:solidFill>
                <a:ea typeface="微软雅黑" panose="020B0503020204020204" charset="-122"/>
                <a:sym typeface="+mn-ea"/>
              </a:rPr>
              <a:t>reset.script</a:t>
            </a:r>
            <a:r>
              <a:rPr kumimoji="1" lang="en-US" altLang="zh-CN" sz="2400" b="1" dirty="0">
                <a:solidFill>
                  <a:schemeClr val="bg1"/>
                </a:solidFill>
                <a:ea typeface="微软雅黑" panose="020B0503020204020204" charset="-122"/>
                <a:sym typeface="+mn-ea"/>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加载复位脚本</a:t>
            </a:r>
            <a:endParaRPr lang="zh-CN" altLang="en-US" sz="2400" b="1" dirty="0">
              <a:solidFill>
                <a:schemeClr val="bg1"/>
              </a:solidFill>
              <a:ea typeface="微软雅黑" panose="020B0503020204020204" charset="-122"/>
              <a:cs typeface="Calibri" panose="020F0502020204030204"/>
            </a:endParaRPr>
          </a:p>
        </p:txBody>
      </p:sp>
      <p:pic>
        <p:nvPicPr>
          <p:cNvPr id="48" name="图片 47"/>
          <p:cNvPicPr>
            <a:picLocks noChangeAspect="1"/>
          </p:cNvPicPr>
          <p:nvPr/>
        </p:nvPicPr>
        <p:blipFill>
          <a:blip r:embed="rId7"/>
          <a:stretch>
            <a:fillRect/>
          </a:stretch>
        </p:blipFill>
        <p:spPr>
          <a:xfrm>
            <a:off x="717550" y="3822700"/>
            <a:ext cx="5991860" cy="1600200"/>
          </a:xfrm>
          <a:prstGeom prst="rect">
            <a:avLst/>
          </a:prstGeom>
          <a:ln>
            <a:solidFill>
              <a:srgbClr val="4472C4"/>
            </a:solidFill>
          </a:ln>
          <a:effectLst>
            <a:outerShdw blurRad="50800" dist="38100" dir="2700000">
              <a:srgbClr val="000000">
                <a:alpha val="40000"/>
              </a:srgbClr>
            </a:outerShdw>
          </a:effectLst>
        </p:spPr>
      </p:pic>
      <p:pic>
        <p:nvPicPr>
          <p:cNvPr id="3" name="图片 2" descr="表格&#10;&#10;AI 生成的内容可能不正确。">
            <a:extLst>
              <a:ext uri="{FF2B5EF4-FFF2-40B4-BE49-F238E27FC236}">
                <a16:creationId xmlns:a16="http://schemas.microsoft.com/office/drawing/2014/main" id="{AB6DC062-ECDF-2A20-719F-AC43AC4E8187}"/>
              </a:ext>
            </a:extLst>
          </p:cNvPr>
          <p:cNvPicPr>
            <a:picLocks noChangeAspect="1"/>
          </p:cNvPicPr>
          <p:nvPr/>
        </p:nvPicPr>
        <p:blipFill>
          <a:blip r:embed="rId8"/>
          <a:stretch>
            <a:fillRect/>
          </a:stretch>
        </p:blipFill>
        <p:spPr>
          <a:xfrm>
            <a:off x="7990148" y="3405208"/>
            <a:ext cx="3098799" cy="238230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645"/>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r>
              <a:rPr lang="en-US" altLang="zh-CN" sz="3600" dirty="0">
                <a:solidFill>
                  <a:schemeClr val="tx1"/>
                </a:solidFill>
                <a:latin typeface="+mj-lt"/>
                <a:cs typeface="Times New Roman" panose="02020603050405020304" pitchFamily="18" charset="0"/>
              </a:rPr>
              <a:t> </a:t>
            </a: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53</a:t>
            </a:r>
            <a:endParaRPr lang="zh-CN">
              <a:solidFill>
                <a:srgbClr val="B2B2B2"/>
              </a:solidFill>
            </a:endParaRPr>
          </a:p>
        </p:txBody>
      </p:sp>
      <p:pic>
        <p:nvPicPr>
          <p:cNvPr id="18" name="图片 17"/>
          <p:cNvPicPr>
            <a:picLocks noChangeAspect="1"/>
          </p:cNvPicPr>
          <p:nvPr/>
        </p:nvPicPr>
        <p:blipFill>
          <a:blip r:embed="rId7"/>
          <a:stretch>
            <a:fillRect/>
          </a:stretch>
        </p:blipFill>
        <p:spPr>
          <a:xfrm>
            <a:off x="923846" y="3279058"/>
            <a:ext cx="1399082" cy="2648118"/>
          </a:xfrm>
          <a:prstGeom prst="rect">
            <a:avLst/>
          </a:prstGeom>
          <a:ln>
            <a:solidFill>
              <a:srgbClr val="4472C4"/>
            </a:solidFill>
          </a:ln>
          <a:effectLst>
            <a:outerShdw blurRad="50800" dist="38100" dir="2700000">
              <a:srgbClr val="000000">
                <a:alpha val="40000"/>
              </a:srgbClr>
            </a:outerShdw>
          </a:effectLst>
        </p:spPr>
      </p:pic>
      <p:sp>
        <p:nvSpPr>
          <p:cNvPr id="15" name="文本框 14"/>
          <p:cNvSpPr txBox="1"/>
          <p:nvPr/>
        </p:nvSpPr>
        <p:spPr>
          <a:xfrm>
            <a:off x="1046344" y="6025148"/>
            <a:ext cx="2356414" cy="369332"/>
          </a:xfrm>
          <a:prstGeom prst="rect">
            <a:avLst/>
          </a:prstGeom>
          <a:noFill/>
        </p:spPr>
        <p:txBody>
          <a:bodyPr wrap="none" rtlCol="0">
            <a:spAutoFit/>
          </a:bodyPr>
          <a:lstStyle/>
          <a:p>
            <a:r>
              <a:rPr kumimoji="1" lang="en-GB" altLang="zh-CN" dirty="0" err="1">
                <a:ea typeface="Microsoft YaHei" panose="020B0503020204020204" pitchFamily="34" charset="-122"/>
              </a:rPr>
              <a:t>case.ins</a:t>
            </a:r>
            <a:r>
              <a:rPr kumimoji="1" lang="zh-CN" altLang="en-US" dirty="0">
                <a:ea typeface="Microsoft YaHei" panose="020B0503020204020204" pitchFamily="34" charset="-122"/>
              </a:rPr>
              <a:t> </a:t>
            </a:r>
            <a:r>
              <a:rPr kumimoji="1" lang="zh-CN" altLang="en-GB" dirty="0">
                <a:ea typeface="Microsoft YaHei" panose="020B0503020204020204" pitchFamily="34" charset="-122"/>
              </a:rPr>
              <a:t>与对应指令流</a:t>
            </a:r>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加载指令序列</a:t>
            </a:r>
            <a:endPar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 cat example/case.ins					</a:t>
            </a:r>
            <a:r>
              <a:rPr kumimoji="1" lang="zh-CN" altLang="en-US" sz="2400" b="1" dirty="0">
                <a:solidFill>
                  <a:schemeClr val="bg1"/>
                </a:solidFill>
                <a:ea typeface="微软雅黑" panose="020B0503020204020204" charset="-122"/>
                <a:sym typeface="+mn-ea"/>
              </a:rPr>
              <a:t>   </a:t>
            </a:r>
            <a:r>
              <a:rPr kumimoji="1" lang="en-US" altLang="zh-CN" sz="2400" b="1" dirty="0">
                <a:solidFill>
                  <a:srgbClr val="FFC000"/>
                </a:solidFill>
                <a:latin typeface="Microsoft YaHei" panose="020B0503020204020204" pitchFamily="34" charset="-122"/>
                <a:ea typeface="Microsoft YaHei" panose="020B0503020204020204" pitchFamily="34" charset="-122"/>
                <a:sym typeface="+mn-ea"/>
              </a:rPr>
              <a:t>#</a:t>
            </a:r>
            <a:r>
              <a:rPr kumimoji="1" lang="zh-CN" altLang="en-US" sz="2400" b="1" dirty="0">
                <a:solidFill>
                  <a:srgbClr val="FFC000"/>
                </a:solidFill>
                <a:latin typeface="Microsoft YaHei" panose="020B0503020204020204" pitchFamily="34" charset="-122"/>
                <a:ea typeface="Microsoft YaHei" panose="020B0503020204020204" pitchFamily="34" charset="-122"/>
                <a:sym typeface="+mn-ea"/>
              </a:rPr>
              <a:t> 指令流</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365105"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xload_instr_file</a:t>
            </a:r>
            <a:r>
              <a:rPr kumimoji="1" lang="en-US" altLang="zh-CN" sz="2400" b="1" dirty="0">
                <a:solidFill>
                  <a:schemeClr val="bg1"/>
                </a:solidFill>
                <a:ea typeface="微软雅黑" panose="020B0503020204020204" charset="-122"/>
                <a:sym typeface="+mn-ea"/>
              </a:rPr>
              <a:t> 0x1000020c example/</a:t>
            </a:r>
            <a:r>
              <a:rPr kumimoji="1" lang="en-US" altLang="zh-CN" sz="2400" b="1" dirty="0" err="1">
                <a:solidFill>
                  <a:schemeClr val="bg1"/>
                </a:solidFill>
                <a:ea typeface="微软雅黑" panose="020B0503020204020204" charset="-122"/>
                <a:sym typeface="+mn-ea"/>
              </a:rPr>
              <a:t>case.ins</a:t>
            </a:r>
            <a:r>
              <a:rPr kumimoji="1" lang="zh-CN" altLang="en-US" sz="2400" b="1" dirty="0">
                <a:solidFill>
                  <a:schemeClr val="bg1"/>
                </a:solidFill>
                <a:ea typeface="微软雅黑" panose="020B0503020204020204" charset="-122"/>
                <a:sym typeface="+mn-ea"/>
              </a:rPr>
              <a:t>   </a:t>
            </a:r>
            <a:r>
              <a:rPr kumimoji="1" lang="en-US" altLang="zh-CN" sz="2400" b="1" dirty="0">
                <a:solidFill>
                  <a:srgbClr val="FFC000"/>
                </a:solidFill>
                <a:latin typeface="Microsoft YaHei" panose="020B0503020204020204" pitchFamily="34" charset="-122"/>
                <a:ea typeface="Microsoft YaHei" panose="020B0503020204020204" pitchFamily="34" charset="-122"/>
                <a:sym typeface="+mn-ea"/>
              </a:rPr>
              <a:t>#</a:t>
            </a:r>
            <a:r>
              <a:rPr kumimoji="1" lang="zh-CN" altLang="en-US" sz="2400" b="1" dirty="0">
                <a:solidFill>
                  <a:srgbClr val="FFC000"/>
                </a:solidFill>
                <a:latin typeface="Microsoft YaHei" panose="020B0503020204020204" pitchFamily="34" charset="-122"/>
                <a:ea typeface="Microsoft YaHei" panose="020B0503020204020204" pitchFamily="34" charset="-122"/>
                <a:sym typeface="+mn-ea"/>
              </a:rPr>
              <a:t> 加载指令文件</a:t>
            </a:r>
            <a:endParaRPr lang="zh-CN" altLang="en-US" sz="2400" b="1" dirty="0">
              <a:solidFill>
                <a:schemeClr val="bg1"/>
              </a:solidFill>
              <a:latin typeface="Microsoft YaHei" panose="020B0503020204020204" pitchFamily="34" charset="-122"/>
              <a:ea typeface="Microsoft YaHei" panose="020B0503020204020204" pitchFamily="34" charset="-122"/>
              <a:cs typeface="Calibri" panose="020F0502020204030204"/>
            </a:endParaRPr>
          </a:p>
        </p:txBody>
      </p:sp>
      <p:pic>
        <p:nvPicPr>
          <p:cNvPr id="1025" name="Picture 1">
            <a:extLst>
              <a:ext uri="{FF2B5EF4-FFF2-40B4-BE49-F238E27FC236}">
                <a16:creationId xmlns:a16="http://schemas.microsoft.com/office/drawing/2014/main" id="{E15D4511-DA62-B388-7099-8ECE5592AF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3428" y="3161030"/>
            <a:ext cx="1132168" cy="290811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a:extLst>
              <a:ext uri="{FF2B5EF4-FFF2-40B4-BE49-F238E27FC236}">
                <a16:creationId xmlns:a16="http://schemas.microsoft.com/office/drawing/2014/main" id="{8373AFE0-08BA-80C1-91E3-B172276346E4}"/>
              </a:ext>
            </a:extLst>
          </p:cNvPr>
          <p:cNvGrpSpPr/>
          <p:nvPr/>
        </p:nvGrpSpPr>
        <p:grpSpPr>
          <a:xfrm>
            <a:off x="3911759" y="3621250"/>
            <a:ext cx="7356395" cy="2735100"/>
            <a:chOff x="3947478" y="3224953"/>
            <a:chExt cx="7356395" cy="2735100"/>
          </a:xfrm>
        </p:grpSpPr>
        <p:sp>
          <p:nvSpPr>
            <p:cNvPr id="3" name="下箭头 2">
              <a:extLst>
                <a:ext uri="{FF2B5EF4-FFF2-40B4-BE49-F238E27FC236}">
                  <a16:creationId xmlns:a16="http://schemas.microsoft.com/office/drawing/2014/main" id="{94CD705A-8997-2FBB-654F-1A60B27C518D}"/>
                </a:ext>
              </a:extLst>
            </p:cNvPr>
            <p:cNvSpPr/>
            <p:nvPr/>
          </p:nvSpPr>
          <p:spPr>
            <a:xfrm rot="16200000">
              <a:off x="7343578" y="3998441"/>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合 11">
              <a:extLst>
                <a:ext uri="{FF2B5EF4-FFF2-40B4-BE49-F238E27FC236}">
                  <a16:creationId xmlns:a16="http://schemas.microsoft.com/office/drawing/2014/main" id="{55718B84-785D-9808-AF78-59AD016E6B87}"/>
                </a:ext>
              </a:extLst>
            </p:cNvPr>
            <p:cNvGrpSpPr/>
            <p:nvPr/>
          </p:nvGrpSpPr>
          <p:grpSpPr>
            <a:xfrm>
              <a:off x="8082307" y="3224953"/>
              <a:ext cx="3221566" cy="2702752"/>
              <a:chOff x="7956974" y="3224424"/>
              <a:chExt cx="3221566" cy="2702752"/>
            </a:xfrm>
          </p:grpSpPr>
          <p:sp>
            <p:nvSpPr>
              <p:cNvPr id="8" name="文本框 7">
                <a:extLst>
                  <a:ext uri="{FF2B5EF4-FFF2-40B4-BE49-F238E27FC236}">
                    <a16:creationId xmlns:a16="http://schemas.microsoft.com/office/drawing/2014/main" id="{6E606750-A6D8-DCD5-6916-14A6CE6A2430}"/>
                  </a:ext>
                </a:extLst>
              </p:cNvPr>
              <p:cNvSpPr txBox="1"/>
              <p:nvPr/>
            </p:nvSpPr>
            <p:spPr>
              <a:xfrm>
                <a:off x="8307472" y="5588622"/>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10" name="图片 9" descr="表格&#10;&#10;AI 生成的内容可能不正确。">
                <a:extLst>
                  <a:ext uri="{FF2B5EF4-FFF2-40B4-BE49-F238E27FC236}">
                    <a16:creationId xmlns:a16="http://schemas.microsoft.com/office/drawing/2014/main" id="{2DFEF69B-BE0F-6816-1710-60988A92AD97}"/>
                  </a:ext>
                </a:extLst>
              </p:cNvPr>
              <p:cNvPicPr>
                <a:picLocks noChangeAspect="1"/>
              </p:cNvPicPr>
              <p:nvPr/>
            </p:nvPicPr>
            <p:blipFill>
              <a:blip r:embed="rId9"/>
              <a:stretch>
                <a:fillRect/>
              </a:stretch>
            </p:blipFill>
            <p:spPr>
              <a:xfrm>
                <a:off x="7956974" y="3224424"/>
                <a:ext cx="3221566" cy="2450041"/>
              </a:xfrm>
              <a:prstGeom prst="rect">
                <a:avLst/>
              </a:prstGeom>
            </p:spPr>
          </p:pic>
        </p:grpSp>
        <p:grpSp>
          <p:nvGrpSpPr>
            <p:cNvPr id="13" name="组合 12">
              <a:extLst>
                <a:ext uri="{FF2B5EF4-FFF2-40B4-BE49-F238E27FC236}">
                  <a16:creationId xmlns:a16="http://schemas.microsoft.com/office/drawing/2014/main" id="{433F5C4D-183A-7525-9282-0C118E590803}"/>
                </a:ext>
              </a:extLst>
            </p:cNvPr>
            <p:cNvGrpSpPr/>
            <p:nvPr/>
          </p:nvGrpSpPr>
          <p:grpSpPr>
            <a:xfrm>
              <a:off x="3947478" y="3224953"/>
              <a:ext cx="3049059" cy="2735100"/>
              <a:chOff x="3947478" y="3224953"/>
              <a:chExt cx="3049059" cy="2735100"/>
            </a:xfrm>
          </p:grpSpPr>
          <p:sp>
            <p:nvSpPr>
              <p:cNvPr id="4" name="文本框 3">
                <a:extLst>
                  <a:ext uri="{FF2B5EF4-FFF2-40B4-BE49-F238E27FC236}">
                    <a16:creationId xmlns:a16="http://schemas.microsoft.com/office/drawing/2014/main" id="{7D425163-1E9C-9170-54A8-D7F461EB3445}"/>
                  </a:ext>
                </a:extLst>
              </p:cNvPr>
              <p:cNvSpPr txBox="1"/>
              <p:nvPr/>
            </p:nvSpPr>
            <p:spPr>
              <a:xfrm>
                <a:off x="4299982" y="5621499"/>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11" name="图片 10" descr="表格&#10;&#10;AI 生成的内容可能不正确。">
                <a:extLst>
                  <a:ext uri="{FF2B5EF4-FFF2-40B4-BE49-F238E27FC236}">
                    <a16:creationId xmlns:a16="http://schemas.microsoft.com/office/drawing/2014/main" id="{08D91BBD-3D25-FC62-03C7-E9DEFBAF967E}"/>
                  </a:ext>
                </a:extLst>
              </p:cNvPr>
              <p:cNvPicPr>
                <a:picLocks noChangeAspect="1"/>
              </p:cNvPicPr>
              <p:nvPr/>
            </p:nvPicPr>
            <p:blipFill>
              <a:blip r:embed="rId10"/>
              <a:stretch>
                <a:fillRect/>
              </a:stretch>
            </p:blipFill>
            <p:spPr>
              <a:xfrm>
                <a:off x="3947478" y="3224953"/>
                <a:ext cx="3049059" cy="2330450"/>
              </a:xfrm>
              <a:prstGeom prst="rect">
                <a:avLst/>
              </a:prstGeom>
            </p:spPr>
          </p:pic>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r>
              <a:rPr lang="en-US" altLang="zh-CN" sz="3600" dirty="0">
                <a:solidFill>
                  <a:schemeClr val="tx1"/>
                </a:solidFill>
                <a:latin typeface="+mj-lt"/>
                <a:cs typeface="Times New Roman" panose="02020603050405020304" pitchFamily="18" charset="0"/>
              </a:rPr>
              <a:t> </a:t>
            </a:r>
          </a:p>
        </p:txBody>
      </p:sp>
      <p:sp>
        <p:nvSpPr>
          <p:cNvPr id="20" name="文本框 19"/>
          <p:cNvSpPr txBox="1"/>
          <p:nvPr/>
        </p:nvSpPr>
        <p:spPr>
          <a:xfrm>
            <a:off x="7713976" y="4133729"/>
            <a:ext cx="2163611" cy="830997"/>
          </a:xfrm>
          <a:prstGeom prst="rect">
            <a:avLst/>
          </a:prstGeom>
          <a:noFill/>
        </p:spPr>
        <p:txBody>
          <a:bodyPr wrap="square" rtlCol="0">
            <a:spAutoFit/>
          </a:bodyPr>
          <a:lstStyle/>
          <a:p>
            <a:r>
              <a:rPr kumimoji="1" lang="zh-CN" altLang="en-US" sz="2400" b="1" dirty="0">
                <a:solidFill>
                  <a:srgbClr val="FF0000"/>
                </a:solidFill>
                <a:ea typeface="Microsoft YaHei" panose="020B0503020204020204" pitchFamily="34" charset="-122"/>
              </a:rPr>
              <a:t>指令将停止在</a:t>
            </a:r>
            <a:r>
              <a:rPr kumimoji="1" lang="en-US" altLang="zh-CN" sz="2400" b="1" dirty="0">
                <a:solidFill>
                  <a:srgbClr val="FF0000"/>
                </a:solidFill>
                <a:ea typeface="Microsoft YaHei" panose="020B0503020204020204" pitchFamily="34" charset="-122"/>
              </a:rPr>
              <a:t> pc 0x1000218</a:t>
            </a:r>
            <a:endParaRPr kumimoji="1" lang="zh-CN" altLang="en-US" sz="2400" b="1" dirty="0">
              <a:solidFill>
                <a:srgbClr val="FF0000"/>
              </a:solidFill>
              <a:ea typeface="Microsoft YaHei" panose="020B0503020204020204" pitchFamily="34" charset="-122"/>
            </a:endParaRPr>
          </a:p>
        </p:txBody>
      </p:sp>
      <p:sp>
        <p:nvSpPr>
          <p:cNvPr id="7"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54</a:t>
            </a:r>
            <a:endParaRPr lang="zh-CN">
              <a:solidFill>
                <a:srgbClr val="B2B2B2"/>
              </a:solidFill>
            </a:endParaRPr>
          </a:p>
        </p:txBody>
      </p:sp>
      <p:pic>
        <p:nvPicPr>
          <p:cNvPr id="4" name="图片 3"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645"/>
            <a:ext cx="10509885" cy="1257935"/>
          </a:xfrm>
          <a:prstGeom prst="rect">
            <a:avLst/>
          </a:prstGeom>
          <a:ln>
            <a:noFill/>
          </a:ln>
        </p:spPr>
      </p:pic>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rPr>
              <a:t>观察点</a:t>
            </a:r>
            <a:endParaRPr kumimoji="1"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sym typeface="+mn-ea"/>
              </a:rPr>
              <a:t>(</a:t>
            </a:r>
            <a:r>
              <a:rPr kumimoji="1" lang="en-US" altLang="zh-CN" sz="2400" b="1" dirty="0" err="1">
                <a:solidFill>
                  <a:schemeClr val="bg1"/>
                </a:solidFill>
                <a:sym typeface="+mn-ea"/>
              </a:rPr>
              <a:t>xiangshan</a:t>
            </a:r>
            <a:r>
              <a:rPr kumimoji="1" lang="en-US" altLang="zh-CN" sz="2400" b="1" dirty="0">
                <a:solidFill>
                  <a:schemeClr val="bg1"/>
                </a:solidFill>
                <a:sym typeface="+mn-ea"/>
              </a:rPr>
              <a:t>) </a:t>
            </a:r>
            <a:r>
              <a:rPr kumimoji="1" lang="en-US" altLang="zh-CN" sz="2400" b="1" dirty="0" err="1">
                <a:solidFill>
                  <a:schemeClr val="bg1"/>
                </a:solidFill>
                <a:sym typeface="+mn-ea"/>
              </a:rPr>
              <a:t>xwatch_commit_pc</a:t>
            </a:r>
            <a:r>
              <a:rPr kumimoji="1" lang="en-US" altLang="zh-CN" sz="2400" b="1" dirty="0">
                <a:solidFill>
                  <a:schemeClr val="bg1"/>
                </a:solidFill>
                <a:sym typeface="+mn-ea"/>
              </a:rPr>
              <a:t> 0x10000218	            </a:t>
            </a:r>
            <a:r>
              <a:rPr kumimoji="1" lang="en-US" altLang="zh-CN" sz="2400" b="1" dirty="0">
                <a:solidFill>
                  <a:srgbClr val="FFC000"/>
                </a:solidFill>
                <a:ea typeface="Microsoft YaHei" panose="020B0503020204020204" pitchFamily="34" charset="-122"/>
                <a:sym typeface="+mn-ea"/>
              </a:rPr>
              <a:t>#</a:t>
            </a:r>
            <a:r>
              <a:rPr kumimoji="1" lang="zh-CN" altLang="en-US" sz="2400" b="1" dirty="0">
                <a:solidFill>
                  <a:srgbClr val="FFC000"/>
                </a:solidFill>
                <a:ea typeface="Microsoft YaHei" panose="020B0503020204020204" pitchFamily="34" charset="-122"/>
                <a:sym typeface="+mn-ea"/>
              </a:rPr>
              <a:t> </a:t>
            </a:r>
            <a:r>
              <a:rPr kumimoji="1" lang="zh-CN" altLang="en-US" sz="2400" b="1" dirty="0">
                <a:solidFill>
                  <a:srgbClr val="FFC000"/>
                </a:solidFill>
                <a:latin typeface="Microsoft YaHei" panose="020B0503020204020204" pitchFamily="34" charset="-122"/>
                <a:ea typeface="Microsoft YaHei" panose="020B0503020204020204" pitchFamily="34" charset="-122"/>
                <a:sym typeface="+mn-ea"/>
              </a:rPr>
              <a:t>设置观察点</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434320" cy="461665"/>
          </a:xfrm>
          <a:prstGeom prst="rect">
            <a:avLst/>
          </a:prstGeom>
          <a:noFill/>
        </p:spPr>
        <p:txBody>
          <a:bodyPr wrap="square" lIns="91440" tIns="45720" rIns="91440" bIns="45720" rtlCol="0" anchor="t">
            <a:spAutoFit/>
          </a:bodyPr>
          <a:lstStyle/>
          <a:p>
            <a:r>
              <a:rPr kumimoji="1" lang="en-US" altLang="zh-CN" sz="2400" b="1" dirty="0">
                <a:solidFill>
                  <a:schemeClr val="bg1"/>
                </a:solidFill>
                <a:sym typeface="+mn-ea"/>
              </a:rPr>
              <a:t>(</a:t>
            </a:r>
            <a:r>
              <a:rPr kumimoji="1" lang="en-US" altLang="zh-CN" sz="2400" b="1" dirty="0" err="1">
                <a:solidFill>
                  <a:schemeClr val="bg1"/>
                </a:solidFill>
                <a:sym typeface="+mn-ea"/>
              </a:rPr>
              <a:t>xiangshan</a:t>
            </a:r>
            <a:r>
              <a:rPr kumimoji="1" lang="en-US" altLang="zh-CN" sz="2400" b="1" dirty="0">
                <a:solidFill>
                  <a:schemeClr val="bg1"/>
                </a:solidFill>
                <a:sym typeface="+mn-ea"/>
              </a:rPr>
              <a:t>) </a:t>
            </a:r>
            <a:r>
              <a:rPr kumimoji="1" lang="en-US" altLang="zh-CN" sz="2400" b="1" dirty="0" err="1">
                <a:solidFill>
                  <a:schemeClr val="bg1"/>
                </a:solidFill>
                <a:sym typeface="+mn-ea"/>
              </a:rPr>
              <a:t>xstep</a:t>
            </a:r>
            <a:r>
              <a:rPr kumimoji="1" lang="en-US" altLang="zh-CN" sz="2400" b="1" dirty="0">
                <a:solidFill>
                  <a:schemeClr val="bg1"/>
                </a:solidFill>
                <a:sym typeface="+mn-ea"/>
              </a:rPr>
              <a:t> 200	0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驱动</a:t>
            </a:r>
            <a:r>
              <a:rPr kumimoji="1" lang="en-US" altLang="zh-CN" sz="2400" b="1" dirty="0">
                <a:solidFill>
                  <a:srgbClr val="FFC000"/>
                </a:solidFill>
                <a:ea typeface="微软雅黑" panose="020B0503020204020204" charset="-122"/>
                <a:sym typeface="+mn-ea"/>
              </a:rPr>
              <a:t>2000</a:t>
            </a:r>
            <a:r>
              <a:rPr kumimoji="1" lang="zh-CN" altLang="en-US" sz="2400" b="1" dirty="0">
                <a:solidFill>
                  <a:srgbClr val="FFC000"/>
                </a:solidFill>
                <a:ea typeface="微软雅黑" panose="020B0503020204020204" charset="-122"/>
                <a:sym typeface="+mn-ea"/>
              </a:rPr>
              <a:t>个时钟周期</a:t>
            </a:r>
            <a:endParaRPr lang="zh-CN" altLang="en-US" sz="2400" b="1" dirty="0">
              <a:solidFill>
                <a:schemeClr val="bg1"/>
              </a:solidFill>
              <a:ea typeface="微软雅黑" panose="020B0503020204020204" charset="-122"/>
              <a:cs typeface="Calibri" panose="020F0502020204030204"/>
            </a:endParaRPr>
          </a:p>
        </p:txBody>
      </p:sp>
      <p:sp>
        <p:nvSpPr>
          <p:cNvPr id="3" name="文本框 2">
            <a:extLst>
              <a:ext uri="{FF2B5EF4-FFF2-40B4-BE49-F238E27FC236}">
                <a16:creationId xmlns:a16="http://schemas.microsoft.com/office/drawing/2014/main" id="{9918B7CC-91EF-0D5B-D7B4-80245864EB25}"/>
              </a:ext>
            </a:extLst>
          </p:cNvPr>
          <p:cNvSpPr txBox="1"/>
          <p:nvPr/>
        </p:nvSpPr>
        <p:spPr>
          <a:xfrm>
            <a:off x="2390311" y="5931105"/>
            <a:ext cx="2377574" cy="369332"/>
          </a:xfrm>
          <a:prstGeom prst="rect">
            <a:avLst/>
          </a:prstGeom>
          <a:noFill/>
        </p:spPr>
        <p:txBody>
          <a:bodyPr wrap="none" rtlCol="0">
            <a:spAutoFit/>
          </a:bodyPr>
          <a:lstStyle/>
          <a:p>
            <a:r>
              <a:rPr kumimoji="1" lang="en-US" altLang="zh-CN"/>
              <a:t>Summary information</a:t>
            </a:r>
            <a:endParaRPr kumimoji="1" lang="zh-CN" altLang="en-US"/>
          </a:p>
        </p:txBody>
      </p:sp>
      <p:pic>
        <p:nvPicPr>
          <p:cNvPr id="8" name="Picture 4">
            <a:extLst>
              <a:ext uri="{FF2B5EF4-FFF2-40B4-BE49-F238E27FC236}">
                <a16:creationId xmlns:a16="http://schemas.microsoft.com/office/drawing/2014/main" id="{7D8CDAC9-0361-D593-11F2-C702FF0A994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3053" y="3447929"/>
            <a:ext cx="2444343" cy="23816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3C2E13B4-8C2C-DB92-73BD-006791B311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61063" y="3447929"/>
            <a:ext cx="2458495" cy="23816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文本&#10;&#10;AI 生成的内容可能不正确。"/>
          <p:cNvPicPr>
            <a:picLocks noChangeAspect="1"/>
          </p:cNvPicPr>
          <p:nvPr/>
        </p:nvPicPr>
        <p:blipFill>
          <a:blip r:embed="rId6">
            <a:extLst>
              <a:ext uri="{28A0092B-C50C-407E-A947-70E740481C1C}">
                <a14:useLocalDpi xmlns:a14="http://schemas.microsoft.com/office/drawing/2010/main" val="0"/>
              </a:ext>
            </a:extLst>
          </a:blip>
          <a:srcRect l="4784" t="11578" r="5805" b="6791"/>
          <a:stretch>
            <a:fillRect/>
          </a:stretch>
        </p:blipFill>
        <p:spPr>
          <a:xfrm>
            <a:off x="668655" y="1731010"/>
            <a:ext cx="10509885" cy="1257935"/>
          </a:xfrm>
          <a:prstGeom prst="rect">
            <a:avLst/>
          </a:prstGeom>
          <a:ln>
            <a:noFill/>
          </a:ln>
        </p:spPr>
      </p:pic>
      <p:sp>
        <p:nvSpPr>
          <p:cNvPr id="5" name="标题 1"/>
          <p:cNvSpPr txBox="1">
            <a:spLocks noGrp="1"/>
          </p:cNvSpPr>
          <p:nvPr>
            <p:ph type="title"/>
          </p:nvPr>
        </p:nvSpPr>
        <p:spPr bwMode="auto">
          <a:xfrm>
            <a:off x="250825" y="177800"/>
            <a:ext cx="10668000" cy="666786"/>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735">
                <a:cs typeface="Times New Roman" panose="02020603050405020304" pitchFamily="18" charset="0"/>
              </a:rPr>
              <a:t>开源众包验证实践效果</a:t>
            </a:r>
          </a:p>
        </p:txBody>
      </p:sp>
      <p:cxnSp>
        <p:nvCxnSpPr>
          <p:cNvPr id="2" name="直接连接符 1"/>
          <p:cNvCxnSpPr/>
          <p:nvPr>
            <p:custDataLst>
              <p:tags r:id="rId1"/>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标题 2"/>
          <p:cNvSpPr>
            <a:spLocks noGrp="1"/>
          </p:cNvSpPr>
          <p:nvPr>
            <p:custDataLst>
              <p:tags r:id="rId2"/>
            </p:custDataLst>
          </p:nvPr>
        </p:nvSpPr>
        <p:spPr>
          <a:xfrm>
            <a:off x="815009" y="0"/>
            <a:ext cx="10538791" cy="102154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endParaRPr lang="en-US" altLang="zh-CN" sz="3600">
              <a:latin typeface="+mj-ea"/>
              <a:cs typeface="+mj-ea"/>
              <a:sym typeface="+mn-ea"/>
            </a:endParaRPr>
          </a:p>
        </p:txBody>
      </p:sp>
      <p:sp>
        <p:nvSpPr>
          <p:cNvPr id="6" name="标题 1"/>
          <p:cNvSpPr txBox="1">
            <a:spLocks noGrp="1"/>
          </p:cNvSpPr>
          <p:nvPr>
            <p:custDataLst>
              <p:tags r:id="rId3"/>
            </p:custDataLst>
          </p:nvPr>
        </p:nvSpPr>
        <p:spPr bwMode="auto">
          <a:xfrm>
            <a:off x="685800" y="304800"/>
            <a:ext cx="10668000" cy="645160"/>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spAutoFit/>
          </a:bodyPr>
          <a:lstStyle>
            <a:lvl1pPr algn="l" defTabSz="1217930" rtl="0" eaLnBrk="1" fontAlgn="base" hangingPunct="1">
              <a:spcBef>
                <a:spcPct val="0"/>
              </a:spcBef>
              <a:spcAft>
                <a:spcPct val="0"/>
              </a:spcAft>
              <a:defRPr sz="2400" b="1" kern="1200">
                <a:solidFill>
                  <a:schemeClr val="bg1"/>
                </a:solidFill>
                <a:latin typeface="微软雅黑" panose="020B0503020204020204" charset="-122"/>
                <a:ea typeface="微软雅黑" panose="020B0503020204020204" charset="-122"/>
                <a:cs typeface="+mj-cs"/>
              </a:defRPr>
            </a:lvl1pPr>
            <a:lvl2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2pPr>
            <a:lvl3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3pPr>
            <a:lvl4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4pPr>
            <a:lvl5pPr algn="l" defTabSz="1217930"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5pPr>
            <a:lvl6pPr marL="4572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6pPr>
            <a:lvl7pPr marL="9144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7pPr>
            <a:lvl8pPr marL="13716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8pPr>
            <a:lvl9pPr marL="1828800" algn="l" defTabSz="1217295" rtl="0" eaLnBrk="1" fontAlgn="base" hangingPunct="1">
              <a:spcBef>
                <a:spcPct val="0"/>
              </a:spcBef>
              <a:spcAft>
                <a:spcPct val="0"/>
              </a:spcAft>
              <a:defRPr sz="2400" b="1">
                <a:solidFill>
                  <a:schemeClr val="bg1"/>
                </a:solidFill>
                <a:latin typeface="微软雅黑" panose="020B0503020204020204" charset="-122"/>
                <a:ea typeface="微软雅黑" panose="020B0503020204020204" charset="-122"/>
              </a:defRPr>
            </a:lvl9pPr>
          </a:lstStyle>
          <a:p>
            <a:pPr defTabSz="914400"/>
            <a:r>
              <a:rPr lang="zh-CN" altLang="en-US" sz="3600">
                <a:solidFill>
                  <a:schemeClr val="tx1"/>
                </a:solidFill>
                <a:latin typeface="+mj-lt"/>
                <a:cs typeface="Times New Roman" panose="02020603050405020304" pitchFamily="18" charset="0"/>
                <a:sym typeface="+mn-ea"/>
              </a:rPr>
              <a:t>功能介绍</a:t>
            </a:r>
          </a:p>
        </p:txBody>
      </p:sp>
      <p:sp>
        <p:nvSpPr>
          <p:cNvPr id="11" name="灯片编号占位符 1"/>
          <p:cNvSpPr txBox="1"/>
          <p:nvPr/>
        </p:nvSpPr>
        <p:spPr>
          <a:xfrm>
            <a:off x="8610600" y="6356350"/>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B2B2B2"/>
                </a:solidFill>
              </a:rPr>
              <a:t>52</a:t>
            </a:r>
            <a:endParaRPr lang="zh-CN">
              <a:solidFill>
                <a:srgbClr val="B2B2B2"/>
              </a:solidFill>
            </a:endParaRPr>
          </a:p>
        </p:txBody>
      </p:sp>
      <p:sp>
        <p:nvSpPr>
          <p:cNvPr id="25" name="文本框 24"/>
          <p:cNvSpPr txBox="1"/>
          <p:nvPr/>
        </p:nvSpPr>
        <p:spPr>
          <a:xfrm>
            <a:off x="685778" y="1115430"/>
            <a:ext cx="9016750" cy="521970"/>
          </a:xfrm>
          <a:prstGeom prst="rect">
            <a:avLst/>
          </a:prstGeom>
          <a:noFill/>
        </p:spPr>
        <p:txBody>
          <a:bodyPr wrap="square" rtlCol="0">
            <a:spAutoFit/>
          </a:bodyPr>
          <a:lstStyle/>
          <a:p>
            <a:pPr marL="285750" indent="-285750">
              <a:buFont typeface="Arial" panose="020B0604020202020204" pitchFamily="34" charset="0"/>
              <a:buChar char="•"/>
            </a:pPr>
            <a:r>
              <a:rPr kumimoji="1" lang="zh-CN" sz="2800" dirty="0">
                <a:solidFill>
                  <a:schemeClr val="tx1">
                    <a:lumMod val="75000"/>
                    <a:lumOff val="25000"/>
                  </a:schemeClr>
                </a:solidFill>
                <a:latin typeface="Microsoft YaHei" panose="020B0503020204020204" pitchFamily="34" charset="-122"/>
                <a:ea typeface="Microsoft YaHei" panose="020B0503020204020204" pitchFamily="34" charset="-122"/>
              </a:rPr>
              <a:t>加载例子脚本</a:t>
            </a:r>
            <a:endParaRPr kumimoji="1" lang="zh-CN" altLang="zh-CN" sz="28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1222023" y="1982406"/>
            <a:ext cx="184731" cy="400110"/>
          </a:xfrm>
          <a:prstGeom prst="rect">
            <a:avLst/>
          </a:prstGeom>
          <a:noFill/>
        </p:spPr>
        <p:txBody>
          <a:bodyPr wrap="none" rtlCol="0">
            <a:spAutoFit/>
          </a:bodyPr>
          <a:lstStyle/>
          <a:p>
            <a:endParaRPr kumimoji="1" lang="zh-CN" altLang="en-US" sz="2000" b="1"/>
          </a:p>
        </p:txBody>
      </p:sp>
      <p:sp>
        <p:nvSpPr>
          <p:cNvPr id="45" name="文本框 44"/>
          <p:cNvSpPr txBox="1"/>
          <p:nvPr/>
        </p:nvSpPr>
        <p:spPr>
          <a:xfrm>
            <a:off x="814070" y="1903095"/>
            <a:ext cx="10104755" cy="46166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 cat example/</a:t>
            </a:r>
            <a:r>
              <a:rPr kumimoji="1" lang="en-US" altLang="zh-CN" sz="2400" b="1" dirty="0" err="1">
                <a:solidFill>
                  <a:schemeClr val="bg1"/>
                </a:solidFill>
                <a:ea typeface="微软雅黑" panose="020B0503020204020204" charset="-122"/>
                <a:sym typeface="+mn-ea"/>
              </a:rPr>
              <a:t>case.script</a:t>
            </a:r>
            <a:r>
              <a:rPr kumimoji="1" lang="en-US" altLang="zh-CN" sz="2400" b="1" dirty="0">
                <a:solidFill>
                  <a:schemeClr val="bg1"/>
                </a:solidFill>
                <a:ea typeface="微软雅黑" panose="020B0503020204020204" charset="-122"/>
              </a:rPr>
              <a:t>					</a:t>
            </a:r>
            <a:r>
              <a:rPr kumimoji="1" lang="en-US" altLang="zh-CN" sz="2400" b="1" dirty="0">
                <a:solidFill>
                  <a:srgbClr val="FFC000"/>
                </a:solidFill>
                <a:sym typeface="+mn-ea"/>
              </a:rPr>
              <a:t>#</a:t>
            </a:r>
            <a:r>
              <a:rPr kumimoji="1" lang="zh-CN" altLang="en-US" sz="2400" b="1" dirty="0">
                <a:solidFill>
                  <a:srgbClr val="FFC000"/>
                </a:solidFill>
                <a:sym typeface="+mn-ea"/>
              </a:rPr>
              <a:t> </a:t>
            </a:r>
            <a:r>
              <a:rPr kumimoji="1" lang="zh-CN" altLang="en-US" sz="2400" b="1" dirty="0">
                <a:solidFill>
                  <a:srgbClr val="FFC000"/>
                </a:solidFill>
                <a:ea typeface="微软雅黑" panose="020B0503020204020204" charset="-122"/>
                <a:sym typeface="+mn-ea"/>
              </a:rPr>
              <a:t>示例脚本</a:t>
            </a:r>
            <a:r>
              <a:rPr kumimoji="1" lang="en-US" altLang="zh-CN" sz="2400" b="1" dirty="0">
                <a:solidFill>
                  <a:schemeClr val="bg1"/>
                </a:solidFill>
                <a:ea typeface="微软雅黑" panose="020B0503020204020204" charset="-122"/>
              </a:rPr>
              <a:t>   </a:t>
            </a:r>
            <a:endParaRPr lang="zh-CN" altLang="en-US" sz="2400" b="1" dirty="0">
              <a:solidFill>
                <a:schemeClr val="bg1"/>
              </a:solidFill>
              <a:ea typeface="微软雅黑" panose="020B0503020204020204" charset="-122"/>
              <a:cs typeface="Calibri" panose="020F0502020204030204"/>
            </a:endParaRPr>
          </a:p>
        </p:txBody>
      </p:sp>
      <p:sp>
        <p:nvSpPr>
          <p:cNvPr id="46" name="文本框 45"/>
          <p:cNvSpPr txBox="1"/>
          <p:nvPr/>
        </p:nvSpPr>
        <p:spPr>
          <a:xfrm>
            <a:off x="814070" y="2396490"/>
            <a:ext cx="10039350" cy="460375"/>
          </a:xfrm>
          <a:prstGeom prst="rect">
            <a:avLst/>
          </a:prstGeom>
          <a:noFill/>
        </p:spPr>
        <p:txBody>
          <a:bodyPr wrap="square" lIns="91440" tIns="45720" rIns="91440" bIns="45720" rtlCol="0" anchor="t">
            <a:spAutoFit/>
          </a:bodyPr>
          <a:lstStyle/>
          <a:p>
            <a:r>
              <a:rPr kumimoji="1" lang="en-US" altLang="zh-CN" sz="2400" b="1" dirty="0">
                <a:solidFill>
                  <a:schemeClr val="bg1"/>
                </a:solidFill>
                <a:ea typeface="微软雅黑" panose="020B0503020204020204" charset="-122"/>
                <a:sym typeface="+mn-ea"/>
              </a:rPr>
              <a:t>(</a:t>
            </a:r>
            <a:r>
              <a:rPr kumimoji="1" lang="en-US" altLang="zh-CN" sz="2400" b="1" dirty="0" err="1">
                <a:solidFill>
                  <a:schemeClr val="bg1"/>
                </a:solidFill>
                <a:ea typeface="微软雅黑" panose="020B0503020204020204" charset="-122"/>
                <a:sym typeface="+mn-ea"/>
              </a:rPr>
              <a:t>xiangshan</a:t>
            </a:r>
            <a:r>
              <a:rPr kumimoji="1" lang="en-US" altLang="zh-CN" sz="2400" b="1" dirty="0">
                <a:solidFill>
                  <a:schemeClr val="bg1"/>
                </a:solidFill>
                <a:ea typeface="微软雅黑" panose="020B0503020204020204" charset="-122"/>
                <a:sym typeface="+mn-ea"/>
              </a:rPr>
              <a:t>) </a:t>
            </a:r>
            <a:r>
              <a:rPr kumimoji="1" lang="en-US" altLang="zh-CN" sz="2400" b="1" dirty="0" err="1">
                <a:solidFill>
                  <a:schemeClr val="bg1"/>
                </a:solidFill>
                <a:ea typeface="微软雅黑" panose="020B0503020204020204" charset="-122"/>
                <a:sym typeface="+mn-ea"/>
              </a:rPr>
              <a:t>xload_script</a:t>
            </a:r>
            <a:r>
              <a:rPr kumimoji="1" lang="en-US" altLang="zh-CN" sz="2400" b="1" dirty="0">
                <a:solidFill>
                  <a:schemeClr val="bg1"/>
                </a:solidFill>
                <a:ea typeface="微软雅黑" panose="020B0503020204020204" charset="-122"/>
                <a:sym typeface="+mn-ea"/>
              </a:rPr>
              <a:t> example/</a:t>
            </a:r>
            <a:r>
              <a:rPr kumimoji="1" lang="en-US" altLang="zh-CN" sz="2400" b="1" dirty="0" err="1">
                <a:solidFill>
                  <a:schemeClr val="bg1"/>
                </a:solidFill>
                <a:ea typeface="微软雅黑" panose="020B0503020204020204" charset="-122"/>
                <a:sym typeface="+mn-ea"/>
              </a:rPr>
              <a:t>case.script</a:t>
            </a:r>
            <a:r>
              <a:rPr kumimoji="1" lang="en-US" altLang="zh-CN" sz="2400" b="1" dirty="0">
                <a:solidFill>
                  <a:schemeClr val="bg1"/>
                </a:solidFill>
                <a:ea typeface="微软雅黑" panose="020B0503020204020204" charset="-122"/>
                <a:sym typeface="+mn-ea"/>
              </a:rPr>
              <a:t>		</a:t>
            </a:r>
            <a:r>
              <a:rPr kumimoji="1" lang="en-US" altLang="zh-CN" sz="2400" b="1" dirty="0">
                <a:solidFill>
                  <a:srgbClr val="FFC000"/>
                </a:solidFill>
                <a:ea typeface="微软雅黑" panose="020B0503020204020204" charset="-122"/>
                <a:sym typeface="+mn-ea"/>
              </a:rPr>
              <a:t>#</a:t>
            </a:r>
            <a:r>
              <a:rPr kumimoji="1" lang="zh-CN" altLang="en-US" sz="2400" b="1" dirty="0">
                <a:solidFill>
                  <a:srgbClr val="FFC000"/>
                </a:solidFill>
                <a:ea typeface="微软雅黑" panose="020B0503020204020204" charset="-122"/>
                <a:sym typeface="+mn-ea"/>
              </a:rPr>
              <a:t> 加载示例脚本</a:t>
            </a:r>
            <a:endParaRPr lang="zh-CN" altLang="en-US" sz="2400" b="1" dirty="0">
              <a:solidFill>
                <a:schemeClr val="bg1"/>
              </a:solidFill>
              <a:ea typeface="微软雅黑" panose="020B0503020204020204" charset="-122"/>
              <a:cs typeface="Calibri" panose="020F0502020204030204"/>
            </a:endParaRPr>
          </a:p>
        </p:txBody>
      </p:sp>
      <p:sp>
        <p:nvSpPr>
          <p:cNvPr id="3" name="下箭头 2">
            <a:extLst>
              <a:ext uri="{FF2B5EF4-FFF2-40B4-BE49-F238E27FC236}">
                <a16:creationId xmlns:a16="http://schemas.microsoft.com/office/drawing/2014/main" id="{06A695B2-1FA4-1CB0-1E42-A9C1583E3195}"/>
              </a:ext>
            </a:extLst>
          </p:cNvPr>
          <p:cNvSpPr/>
          <p:nvPr/>
        </p:nvSpPr>
        <p:spPr>
          <a:xfrm rot="16200000">
            <a:off x="5637901" y="4025271"/>
            <a:ext cx="391688" cy="9030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8E7D04F4-F283-126A-797B-3DE7E2491D2B}"/>
              </a:ext>
            </a:extLst>
          </p:cNvPr>
          <p:cNvGrpSpPr/>
          <p:nvPr/>
        </p:nvGrpSpPr>
        <p:grpSpPr>
          <a:xfrm>
            <a:off x="6760634" y="3293060"/>
            <a:ext cx="3221566" cy="2752276"/>
            <a:chOff x="4826000" y="3275013"/>
            <a:chExt cx="3221566" cy="2752276"/>
          </a:xfrm>
        </p:grpSpPr>
        <p:sp>
          <p:nvSpPr>
            <p:cNvPr id="7" name="文本框 6">
              <a:extLst>
                <a:ext uri="{FF2B5EF4-FFF2-40B4-BE49-F238E27FC236}">
                  <a16:creationId xmlns:a16="http://schemas.microsoft.com/office/drawing/2014/main" id="{22BC5BEA-0953-8C15-6BFA-24EF13F64BDE}"/>
                </a:ext>
              </a:extLst>
            </p:cNvPr>
            <p:cNvSpPr txBox="1"/>
            <p:nvPr/>
          </p:nvSpPr>
          <p:spPr>
            <a:xfrm>
              <a:off x="5264759" y="5688735"/>
              <a:ext cx="2344049" cy="338554"/>
            </a:xfrm>
            <a:prstGeom prst="rect">
              <a:avLst/>
            </a:prstGeom>
            <a:noFill/>
          </p:spPr>
          <p:txBody>
            <a:bodyPr wrap="square" rtlCol="0">
              <a:spAutoFit/>
            </a:bodyPr>
            <a:lstStyle/>
            <a:p>
              <a:pPr algn="ctr"/>
              <a:r>
                <a:rPr kumimoji="1" lang="en-US" altLang="zh-CN" sz="1600" dirty="0"/>
                <a:t>Memory Disassembly</a:t>
              </a:r>
              <a:endParaRPr kumimoji="1" lang="zh-CN" altLang="en-US" sz="1600" dirty="0"/>
            </a:p>
          </p:txBody>
        </p:sp>
        <p:pic>
          <p:nvPicPr>
            <p:cNvPr id="8" name="图片 7" descr="表格&#10;&#10;AI 生成的内容可能不正确。">
              <a:extLst>
                <a:ext uri="{FF2B5EF4-FFF2-40B4-BE49-F238E27FC236}">
                  <a16:creationId xmlns:a16="http://schemas.microsoft.com/office/drawing/2014/main" id="{07814F98-EFD6-253E-0896-082ED40A6701}"/>
                </a:ext>
              </a:extLst>
            </p:cNvPr>
            <p:cNvPicPr>
              <a:picLocks noChangeAspect="1"/>
            </p:cNvPicPr>
            <p:nvPr/>
          </p:nvPicPr>
          <p:blipFill>
            <a:blip r:embed="rId7"/>
            <a:stretch>
              <a:fillRect/>
            </a:stretch>
          </p:blipFill>
          <p:spPr>
            <a:xfrm>
              <a:off x="4826000" y="3275013"/>
              <a:ext cx="3221566" cy="2450041"/>
            </a:xfrm>
            <a:prstGeom prst="rect">
              <a:avLst/>
            </a:prstGeom>
          </p:spPr>
        </p:pic>
      </p:grpSp>
      <p:grpSp>
        <p:nvGrpSpPr>
          <p:cNvPr id="15" name="组合 14">
            <a:extLst>
              <a:ext uri="{FF2B5EF4-FFF2-40B4-BE49-F238E27FC236}">
                <a16:creationId xmlns:a16="http://schemas.microsoft.com/office/drawing/2014/main" id="{3E31C784-9094-E42B-3F60-8BA9CA9BEC9E}"/>
              </a:ext>
            </a:extLst>
          </p:cNvPr>
          <p:cNvGrpSpPr/>
          <p:nvPr/>
        </p:nvGrpSpPr>
        <p:grpSpPr>
          <a:xfrm>
            <a:off x="1771042" y="3244482"/>
            <a:ext cx="3221566" cy="2800854"/>
            <a:chOff x="814070" y="3226435"/>
            <a:chExt cx="3221566" cy="2800854"/>
          </a:xfrm>
        </p:grpSpPr>
        <p:sp>
          <p:nvSpPr>
            <p:cNvPr id="4" name="文本框 3">
              <a:extLst>
                <a:ext uri="{FF2B5EF4-FFF2-40B4-BE49-F238E27FC236}">
                  <a16:creationId xmlns:a16="http://schemas.microsoft.com/office/drawing/2014/main" id="{FE4EBD89-C981-C79A-BB91-8B75A5BF371F}"/>
                </a:ext>
              </a:extLst>
            </p:cNvPr>
            <p:cNvSpPr txBox="1"/>
            <p:nvPr/>
          </p:nvSpPr>
          <p:spPr>
            <a:xfrm>
              <a:off x="1252828" y="5688735"/>
              <a:ext cx="2344049" cy="338554"/>
            </a:xfrm>
            <a:prstGeom prst="rect">
              <a:avLst/>
            </a:prstGeom>
            <a:noFill/>
          </p:spPr>
          <p:txBody>
            <a:bodyPr wrap="square" rtlCol="0">
              <a:spAutoFit/>
            </a:bodyPr>
            <a:lstStyle/>
            <a:p>
              <a:pPr algn="ctr"/>
              <a:r>
                <a:rPr kumimoji="1" lang="en-US" altLang="zh-CN" sz="1600"/>
                <a:t>Memory Disassembly</a:t>
              </a:r>
              <a:endParaRPr kumimoji="1" lang="zh-CN" altLang="en-US" sz="1600"/>
            </a:p>
          </p:txBody>
        </p:sp>
        <p:pic>
          <p:nvPicPr>
            <p:cNvPr id="10" name="图片 9" descr="表格&#10;&#10;AI 生成的内容可能不正确。">
              <a:extLst>
                <a:ext uri="{FF2B5EF4-FFF2-40B4-BE49-F238E27FC236}">
                  <a16:creationId xmlns:a16="http://schemas.microsoft.com/office/drawing/2014/main" id="{AD87757E-824A-ED78-CC77-0D7F644C6F87}"/>
                </a:ext>
              </a:extLst>
            </p:cNvPr>
            <p:cNvPicPr>
              <a:picLocks noChangeAspect="1"/>
            </p:cNvPicPr>
            <p:nvPr/>
          </p:nvPicPr>
          <p:blipFill>
            <a:blip r:embed="rId8"/>
            <a:stretch>
              <a:fillRect/>
            </a:stretch>
          </p:blipFill>
          <p:spPr>
            <a:xfrm>
              <a:off x="814070" y="3226435"/>
              <a:ext cx="3221566" cy="2462300"/>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579325" y="2003457"/>
            <a:ext cx="7033351" cy="923330"/>
          </a:xfrm>
          <a:prstGeom prst="rect">
            <a:avLst/>
          </a:prstGeom>
        </p:spPr>
        <p:txBody>
          <a:bodyPr wrap="square">
            <a:spAutoFit/>
          </a:bodyPr>
          <a:lstStyle/>
          <a:p>
            <a:pPr algn="ctr"/>
            <a:r>
              <a:rPr lang="zh-CN" altLang="en-US" sz="5400" b="1" i="1" dirty="0">
                <a:solidFill>
                  <a:schemeClr val="tx1">
                    <a:lumMod val="85000"/>
                    <a:lumOff val="15000"/>
                  </a:schemeClr>
                </a:solidFill>
                <a:latin typeface="Microsoft YaHei" panose="020B0503020204020204" pitchFamily="34" charset="-122"/>
                <a:ea typeface="Microsoft YaHei" panose="020B0503020204020204" pitchFamily="34" charset="-122"/>
                <a:cs typeface="Calibri" panose="020F0502020204030204" pitchFamily="34" charset="0"/>
              </a:rPr>
              <a:t>感谢聆听</a:t>
            </a:r>
            <a:r>
              <a:rPr lang="en-US" altLang="zh-CN" sz="5400" b="1" i="1" dirty="0">
                <a:solidFill>
                  <a:schemeClr val="tx1">
                    <a:lumMod val="85000"/>
                    <a:lumOff val="15000"/>
                  </a:schemeClr>
                </a:solidFill>
                <a:latin typeface="Microsoft YaHei" panose="020B0503020204020204" pitchFamily="34" charset="-122"/>
                <a:ea typeface="Microsoft YaHei" panose="020B0503020204020204" pitchFamily="34" charset="-122"/>
                <a:cs typeface="Calibri" panose="020F0502020204030204" pitchFamily="34" charset="0"/>
              </a:rPr>
              <a:t>~</a:t>
            </a:r>
            <a:endParaRPr lang="zh-CN" altLang="en-US" sz="5400" b="1" i="1" dirty="0">
              <a:solidFill>
                <a:schemeClr val="tx1">
                  <a:lumMod val="85000"/>
                  <a:lumOff val="15000"/>
                </a:schemeClr>
              </a:solidFill>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2" name="灯片编号占位符 1">
            <a:extLst>
              <a:ext uri="{FF2B5EF4-FFF2-40B4-BE49-F238E27FC236}">
                <a16:creationId xmlns:a16="http://schemas.microsoft.com/office/drawing/2014/main" id="{D6B63FD7-7C00-95DF-E9DF-923A8A1122C9}"/>
              </a:ext>
            </a:extLst>
          </p:cNvPr>
          <p:cNvSpPr>
            <a:spLocks noGrp="1"/>
          </p:cNvSpPr>
          <p:nvPr>
            <p:ph type="sldNum" sz="quarter" idx="12"/>
          </p:nvPr>
        </p:nvSpPr>
        <p:spPr/>
        <p:txBody>
          <a:bodyPr/>
          <a:lstStyle/>
          <a:p>
            <a:fld id="{49AE70B2-8BF9-45C0-BB95-33D1B9D3A854}" type="slidenum">
              <a:rPr lang="zh-CN" altLang="en-US" smtClean="0"/>
              <a:t>57</a:t>
            </a:fld>
            <a:endParaRPr lang="zh-CN" altLang="en-US"/>
          </a:p>
        </p:txBody>
      </p:sp>
      <p:sp>
        <p:nvSpPr>
          <p:cNvPr id="4" name="文本框 3">
            <a:extLst>
              <a:ext uri="{FF2B5EF4-FFF2-40B4-BE49-F238E27FC236}">
                <a16:creationId xmlns:a16="http://schemas.microsoft.com/office/drawing/2014/main" id="{2775198A-CC4D-4716-C9A4-9AE46BCDEAB1}"/>
              </a:ext>
            </a:extLst>
          </p:cNvPr>
          <p:cNvSpPr txBox="1"/>
          <p:nvPr/>
        </p:nvSpPr>
        <p:spPr>
          <a:xfrm>
            <a:off x="1331983" y="6077247"/>
            <a:ext cx="1590500" cy="461665"/>
          </a:xfrm>
          <a:prstGeom prst="rect">
            <a:avLst/>
          </a:prstGeom>
          <a:noFill/>
        </p:spPr>
        <p:txBody>
          <a:bodyPr wrap="none" rtlCol="0">
            <a:spAutoFit/>
          </a:bodyPr>
          <a:lstStyle/>
          <a:p>
            <a:r>
              <a:rPr lang="en-US" altLang="zh-CN" sz="2400" dirty="0"/>
              <a:t>QQ</a:t>
            </a:r>
            <a:r>
              <a:rPr lang="zh-CN" altLang="en-US" sz="2400" dirty="0"/>
              <a:t> </a:t>
            </a:r>
            <a:r>
              <a:rPr lang="zh-CN" altLang="en-US" sz="2400" dirty="0">
                <a:latin typeface="Microsoft YaHei" panose="020B0503020204020204" pitchFamily="34" charset="-122"/>
                <a:ea typeface="Microsoft YaHei" panose="020B0503020204020204" pitchFamily="34" charset="-122"/>
              </a:rPr>
              <a:t>交流群</a:t>
            </a:r>
            <a:endParaRPr lang="zh-SG"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27A8ACAD-C881-6923-BDA9-2B84FEE71B1D}"/>
              </a:ext>
            </a:extLst>
          </p:cNvPr>
          <p:cNvSpPr txBox="1"/>
          <p:nvPr/>
        </p:nvSpPr>
        <p:spPr>
          <a:xfrm>
            <a:off x="9659218" y="6075966"/>
            <a:ext cx="1415772" cy="461665"/>
          </a:xfrm>
          <a:prstGeom prst="rect">
            <a:avLst/>
          </a:prstGeom>
          <a:noFill/>
        </p:spPr>
        <p:txBody>
          <a:bodyPr wrap="none" rtlCol="0">
            <a:spAutoFit/>
          </a:bodyPr>
          <a:lstStyle/>
          <a:p>
            <a:r>
              <a:rPr lang="zh-CN" altLang="en-US" sz="2400" dirty="0">
                <a:latin typeface="Microsoft YaHei" panose="020B0503020204020204" pitchFamily="34" charset="-122"/>
                <a:ea typeface="Microsoft YaHei" panose="020B0503020204020204" pitchFamily="34" charset="-122"/>
              </a:rPr>
              <a:t>示例环境</a:t>
            </a:r>
            <a:endParaRPr lang="zh-SG" altLang="en-US" sz="2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9B859193-49BA-DC45-4E9C-9EF82E82DF72}"/>
              </a:ext>
            </a:extLst>
          </p:cNvPr>
          <p:cNvSpPr txBox="1"/>
          <p:nvPr/>
        </p:nvSpPr>
        <p:spPr>
          <a:xfrm>
            <a:off x="6730043" y="6080728"/>
            <a:ext cx="2031325" cy="461665"/>
          </a:xfrm>
          <a:prstGeom prst="rect">
            <a:avLst/>
          </a:prstGeom>
          <a:noFill/>
        </p:spPr>
        <p:txBody>
          <a:bodyPr wrap="none" rtlCol="0">
            <a:spAutoFit/>
          </a:bodyPr>
          <a:lstStyle/>
          <a:p>
            <a:r>
              <a:rPr lang="zh-CN" altLang="en-US" sz="2400" dirty="0">
                <a:latin typeface="Microsoft YaHei" panose="020B0503020204020204" pitchFamily="34" charset="-122"/>
                <a:ea typeface="Microsoft YaHei" panose="020B0503020204020204" pitchFamily="34" charset="-122"/>
              </a:rPr>
              <a:t>万众一芯网站</a:t>
            </a:r>
            <a:endParaRPr lang="zh-SG" altLang="en-US" sz="2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2D0129E3-93C8-B092-2473-DAF6BA0B762A}"/>
              </a:ext>
            </a:extLst>
          </p:cNvPr>
          <p:cNvPicPr>
            <a:picLocks noChangeAspect="1"/>
          </p:cNvPicPr>
          <p:nvPr/>
        </p:nvPicPr>
        <p:blipFill>
          <a:blip r:embed="rId4"/>
          <a:stretch>
            <a:fillRect/>
          </a:stretch>
        </p:blipFill>
        <p:spPr>
          <a:xfrm>
            <a:off x="6525034" y="3626222"/>
            <a:ext cx="2267808" cy="2267808"/>
          </a:xfrm>
          <a:prstGeom prst="rect">
            <a:avLst/>
          </a:prstGeom>
        </p:spPr>
      </p:pic>
      <p:pic>
        <p:nvPicPr>
          <p:cNvPr id="9" name="图片 8">
            <a:extLst>
              <a:ext uri="{FF2B5EF4-FFF2-40B4-BE49-F238E27FC236}">
                <a16:creationId xmlns:a16="http://schemas.microsoft.com/office/drawing/2014/main" id="{2F1D8B54-3950-3878-2D91-3DE9AAD5C540}"/>
              </a:ext>
            </a:extLst>
          </p:cNvPr>
          <p:cNvPicPr>
            <a:picLocks noChangeAspect="1"/>
          </p:cNvPicPr>
          <p:nvPr/>
        </p:nvPicPr>
        <p:blipFill>
          <a:blip r:embed="rId5"/>
          <a:stretch>
            <a:fillRect/>
          </a:stretch>
        </p:blipFill>
        <p:spPr>
          <a:xfrm>
            <a:off x="1013760" y="3626222"/>
            <a:ext cx="2226947" cy="2267808"/>
          </a:xfrm>
          <a:prstGeom prst="rect">
            <a:avLst/>
          </a:prstGeom>
        </p:spPr>
      </p:pic>
      <p:pic>
        <p:nvPicPr>
          <p:cNvPr id="10" name="图片 9">
            <a:extLst>
              <a:ext uri="{FF2B5EF4-FFF2-40B4-BE49-F238E27FC236}">
                <a16:creationId xmlns:a16="http://schemas.microsoft.com/office/drawing/2014/main" id="{5AF46B85-824E-F9DA-6E83-913462BBA1D3}"/>
              </a:ext>
            </a:extLst>
          </p:cNvPr>
          <p:cNvPicPr>
            <a:picLocks noChangeAspect="1"/>
          </p:cNvPicPr>
          <p:nvPr/>
        </p:nvPicPr>
        <p:blipFill>
          <a:blip r:embed="rId6"/>
          <a:stretch>
            <a:fillRect/>
          </a:stretch>
        </p:blipFill>
        <p:spPr>
          <a:xfrm>
            <a:off x="9233104" y="3626030"/>
            <a:ext cx="2268000" cy="2268000"/>
          </a:xfrm>
          <a:prstGeom prst="rect">
            <a:avLst/>
          </a:prstGeom>
        </p:spPr>
      </p:pic>
      <p:pic>
        <p:nvPicPr>
          <p:cNvPr id="3" name="图片 2">
            <a:extLst>
              <a:ext uri="{FF2B5EF4-FFF2-40B4-BE49-F238E27FC236}">
                <a16:creationId xmlns:a16="http://schemas.microsoft.com/office/drawing/2014/main" id="{CCAF0BCA-FC91-216F-F649-F64A5BF92CE4}"/>
              </a:ext>
            </a:extLst>
          </p:cNvPr>
          <p:cNvPicPr>
            <a:picLocks noChangeAspect="1"/>
          </p:cNvPicPr>
          <p:nvPr/>
        </p:nvPicPr>
        <p:blipFill>
          <a:blip r:embed="rId7"/>
          <a:srcRect l="5328" r="4106" b="24536"/>
          <a:stretch>
            <a:fillRect/>
          </a:stretch>
        </p:blipFill>
        <p:spPr>
          <a:xfrm>
            <a:off x="3769397" y="3626222"/>
            <a:ext cx="2226947" cy="2267808"/>
          </a:xfrm>
          <a:prstGeom prst="rect">
            <a:avLst/>
          </a:prstGeom>
        </p:spPr>
      </p:pic>
      <p:sp>
        <p:nvSpPr>
          <p:cNvPr id="11" name="文本框 10">
            <a:extLst>
              <a:ext uri="{FF2B5EF4-FFF2-40B4-BE49-F238E27FC236}">
                <a16:creationId xmlns:a16="http://schemas.microsoft.com/office/drawing/2014/main" id="{A978DCF7-F468-7E24-35F0-61C213D9376B}"/>
              </a:ext>
            </a:extLst>
          </p:cNvPr>
          <p:cNvSpPr txBox="1"/>
          <p:nvPr/>
        </p:nvSpPr>
        <p:spPr>
          <a:xfrm>
            <a:off x="4021095" y="6075966"/>
            <a:ext cx="1723549" cy="461665"/>
          </a:xfrm>
          <a:prstGeom prst="rect">
            <a:avLst/>
          </a:prstGeom>
          <a:noFill/>
        </p:spPr>
        <p:txBody>
          <a:bodyPr wrap="none" rtlCol="0">
            <a:spAutoFit/>
          </a:bodyPr>
          <a:lstStyle/>
          <a:p>
            <a:r>
              <a:rPr lang="zh-CN" altLang="en-US" sz="2400" dirty="0">
                <a:latin typeface="Microsoft YaHei" panose="020B0503020204020204" pitchFamily="34" charset="-122"/>
                <a:ea typeface="Microsoft YaHei" panose="020B0503020204020204" pitchFamily="34" charset="-122"/>
              </a:rPr>
              <a:t>微信公众号</a:t>
            </a:r>
            <a:endParaRPr lang="zh-SG"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A5C7E-D0CC-68F6-8DFA-81D19091EF24}"/>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00092ADA-9CFF-BED1-5690-BBB3421CB99E}"/>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未来属于开源芯片</a:t>
            </a:r>
          </a:p>
        </p:txBody>
      </p:sp>
      <p:cxnSp>
        <p:nvCxnSpPr>
          <p:cNvPr id="3" name="直接连接符 2">
            <a:extLst>
              <a:ext uri="{FF2B5EF4-FFF2-40B4-BE49-F238E27FC236}">
                <a16:creationId xmlns:a16="http://schemas.microsoft.com/office/drawing/2014/main" id="{8B565850-ACCE-AB36-4117-431F5B721ADA}"/>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3" name="内容占位符 21">
            <a:extLst>
              <a:ext uri="{FF2B5EF4-FFF2-40B4-BE49-F238E27FC236}">
                <a16:creationId xmlns:a16="http://schemas.microsoft.com/office/drawing/2014/main" id="{6A1C49F1-D548-0C85-4287-DC162CD66F1D}"/>
              </a:ext>
            </a:extLst>
          </p:cNvPr>
          <p:cNvPicPr>
            <a:picLocks noGrp="1" noChangeAspect="1"/>
          </p:cNvPicPr>
          <p:nvPr>
            <p:ph idx="1"/>
          </p:nvPr>
        </p:nvPicPr>
        <p:blipFill>
          <a:blip r:embed="rId6"/>
          <a:stretch>
            <a:fillRect/>
          </a:stretch>
        </p:blipFill>
        <p:spPr>
          <a:xfrm>
            <a:off x="1011651" y="1445337"/>
            <a:ext cx="10168697" cy="4351338"/>
          </a:xfrm>
        </p:spPr>
      </p:pic>
      <p:sp>
        <p:nvSpPr>
          <p:cNvPr id="14" name="灯片编号占位符 13">
            <a:extLst>
              <a:ext uri="{FF2B5EF4-FFF2-40B4-BE49-F238E27FC236}">
                <a16:creationId xmlns:a16="http://schemas.microsoft.com/office/drawing/2014/main" id="{1319EA20-3513-AA6C-53C8-70FA1AAEA4E2}"/>
              </a:ext>
            </a:extLst>
          </p:cNvPr>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15" name="文本框 14">
            <a:extLst>
              <a:ext uri="{FF2B5EF4-FFF2-40B4-BE49-F238E27FC236}">
                <a16:creationId xmlns:a16="http://schemas.microsoft.com/office/drawing/2014/main" id="{7CBE4767-EDDF-3F6F-81CC-D1FF07F9C6F6}"/>
              </a:ext>
            </a:extLst>
          </p:cNvPr>
          <p:cNvSpPr txBox="1"/>
          <p:nvPr/>
        </p:nvSpPr>
        <p:spPr>
          <a:xfrm>
            <a:off x="42730" y="6426200"/>
            <a:ext cx="6575988" cy="400110"/>
          </a:xfrm>
          <a:prstGeom prst="rect">
            <a:avLst/>
          </a:prstGeom>
          <a:noFill/>
        </p:spPr>
        <p:txBody>
          <a:bodyPr wrap="square" rtlCol="0">
            <a:spAutoFit/>
          </a:bodyPr>
          <a:lstStyle/>
          <a:p>
            <a:r>
              <a:rPr lang="en-US" altLang="zh-CN" sz="1000" b="0" i="1" u="none" strike="noStrike" baseline="0" dirty="0">
                <a:solidFill>
                  <a:schemeClr val="bg1">
                    <a:lumMod val="50000"/>
                  </a:schemeClr>
                </a:solidFill>
                <a:latin typeface="Calibri" panose="020F0502020204030204" pitchFamily="34" charset="0"/>
              </a:rPr>
              <a:t>Source: Calista Redmond, </a:t>
            </a:r>
            <a:r>
              <a:rPr lang="en-US" altLang="zh-CN" sz="1000" b="1" i="1" u="none" strike="noStrike" baseline="0" dirty="0">
                <a:solidFill>
                  <a:schemeClr val="bg1">
                    <a:lumMod val="50000"/>
                  </a:schemeClr>
                </a:solidFill>
                <a:latin typeface="Calibri" panose="020F0502020204030204" pitchFamily="34" charset="0"/>
              </a:rPr>
              <a:t>RISC-V Open Era</a:t>
            </a:r>
            <a:r>
              <a:rPr lang="zh-CN" altLang="en-US" sz="1000" b="1" i="1" u="none" strike="noStrike" baseline="0" dirty="0">
                <a:solidFill>
                  <a:schemeClr val="bg1">
                    <a:lumMod val="50000"/>
                  </a:schemeClr>
                </a:solidFill>
                <a:latin typeface="Calibri" panose="020F0502020204030204" pitchFamily="34" charset="0"/>
              </a:rPr>
              <a:t> </a:t>
            </a:r>
            <a:r>
              <a:rPr lang="en-US" altLang="zh-CN" sz="1000" b="1" i="1" u="none" strike="noStrike" baseline="0" dirty="0">
                <a:solidFill>
                  <a:schemeClr val="bg1">
                    <a:lumMod val="50000"/>
                  </a:schemeClr>
                </a:solidFill>
                <a:latin typeface="Calibri" panose="020F0502020204030204" pitchFamily="34" charset="0"/>
              </a:rPr>
              <a:t>of</a:t>
            </a:r>
            <a:r>
              <a:rPr lang="zh-CN" altLang="en-US" sz="1000" b="1" i="1" u="none" strike="noStrike" baseline="0" dirty="0">
                <a:solidFill>
                  <a:schemeClr val="bg1">
                    <a:lumMod val="50000"/>
                  </a:schemeClr>
                </a:solidFill>
                <a:latin typeface="Calibri" panose="020F0502020204030204" pitchFamily="34" charset="0"/>
              </a:rPr>
              <a:t> </a:t>
            </a:r>
            <a:r>
              <a:rPr lang="en-US" altLang="zh-CN" sz="1000" b="1" i="1" u="none" strike="noStrike" baseline="0" dirty="0">
                <a:solidFill>
                  <a:schemeClr val="bg1">
                    <a:lumMod val="50000"/>
                  </a:schemeClr>
                </a:solidFill>
                <a:latin typeface="Calibri" panose="020F0502020204030204" pitchFamily="34" charset="0"/>
              </a:rPr>
              <a:t>Computing, Linux Foundation Spring Member Meeting, April 2021</a:t>
            </a:r>
            <a:r>
              <a:rPr lang="en-US" altLang="zh-CN" sz="1000" b="0" i="1" u="none" strike="noStrike" baseline="0" dirty="0">
                <a:solidFill>
                  <a:schemeClr val="bg1">
                    <a:lumMod val="50000"/>
                  </a:schemeClr>
                </a:solidFill>
                <a:latin typeface="Calibri" panose="020F0502020204030204" pitchFamily="34" charset="0"/>
              </a:rPr>
              <a:t>. https://</a:t>
            </a:r>
            <a:r>
              <a:rPr lang="en-US" altLang="zh-CN" sz="1000" b="0" i="1" u="none" strike="noStrike" baseline="0" dirty="0" err="1">
                <a:solidFill>
                  <a:schemeClr val="bg1">
                    <a:lumMod val="50000"/>
                  </a:schemeClr>
                </a:solidFill>
                <a:latin typeface="Calibri" panose="020F0502020204030204" pitchFamily="34" charset="0"/>
              </a:rPr>
              <a:t>riscv.org</a:t>
            </a:r>
            <a:r>
              <a:rPr lang="en-US" altLang="zh-CN" sz="1000" b="0" i="1" u="none" strike="noStrike" baseline="0" dirty="0">
                <a:solidFill>
                  <a:schemeClr val="bg1">
                    <a:lumMod val="50000"/>
                  </a:schemeClr>
                </a:solidFill>
                <a:latin typeface="Calibri" panose="020F0502020204030204" pitchFamily="34" charset="0"/>
              </a:rPr>
              <a:t>/wp-content/uploads/2021/05/RISC-V-New-Era-04-19-2021.pptx</a:t>
            </a:r>
            <a:endParaRPr lang="zh-CN" altLang="en-US" sz="1000" i="1" dirty="0">
              <a:solidFill>
                <a:schemeClr val="bg1">
                  <a:lumMod val="50000"/>
                </a:schemeClr>
              </a:solidFill>
            </a:endParaRPr>
          </a:p>
        </p:txBody>
      </p:sp>
    </p:spTree>
    <p:custDataLst>
      <p:tags r:id="rId1"/>
    </p:custDataLst>
    <p:extLst>
      <p:ext uri="{BB962C8B-B14F-4D97-AF65-F5344CB8AC3E}">
        <p14:creationId xmlns:p14="http://schemas.microsoft.com/office/powerpoint/2010/main" val="677948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95363-8324-1E1E-DB24-DE251BBCDF2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770EF88-7EB7-5390-A26D-6D3261E8192A}"/>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开源芯片：一个不断壮大的生态系统</a:t>
            </a:r>
          </a:p>
        </p:txBody>
      </p:sp>
      <p:cxnSp>
        <p:nvCxnSpPr>
          <p:cNvPr id="3" name="直接连接符 2">
            <a:extLst>
              <a:ext uri="{FF2B5EF4-FFF2-40B4-BE49-F238E27FC236}">
                <a16:creationId xmlns:a16="http://schemas.microsoft.com/office/drawing/2014/main" id="{594EFE66-AA21-E3B8-C799-E3C34A11A7D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0C3F58A7-84E4-7DBA-768B-A06500830499}"/>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15" name="文本框 14">
            <a:extLst>
              <a:ext uri="{FF2B5EF4-FFF2-40B4-BE49-F238E27FC236}">
                <a16:creationId xmlns:a16="http://schemas.microsoft.com/office/drawing/2014/main" id="{4469775E-D290-6FCE-ABB3-93A9C111A9AA}"/>
              </a:ext>
            </a:extLst>
          </p:cNvPr>
          <p:cNvSpPr txBox="1"/>
          <p:nvPr/>
        </p:nvSpPr>
        <p:spPr>
          <a:xfrm>
            <a:off x="42729" y="6426200"/>
            <a:ext cx="7020369" cy="400110"/>
          </a:xfrm>
          <a:prstGeom prst="rect">
            <a:avLst/>
          </a:prstGeom>
          <a:noFill/>
        </p:spPr>
        <p:txBody>
          <a:bodyPr wrap="square" rtlCol="0">
            <a:spAutoFit/>
          </a:bodyPr>
          <a:lstStyle/>
          <a:p>
            <a:r>
              <a:rPr lang="en-US" altLang="zh-CN" sz="1000" b="0" i="1" u="none" strike="noStrike" baseline="0" dirty="0">
                <a:solidFill>
                  <a:schemeClr val="bg1">
                    <a:lumMod val="50000"/>
                  </a:schemeClr>
                </a:solidFill>
                <a:latin typeface="Calibri" panose="020F0502020204030204" pitchFamily="34" charset="0"/>
              </a:rPr>
              <a:t>Source: </a:t>
            </a:r>
            <a:r>
              <a:rPr lang="en-US" altLang="zh-CN" sz="1000" b="0" i="1" u="none" strike="noStrike" baseline="0" dirty="0" err="1">
                <a:solidFill>
                  <a:schemeClr val="bg1">
                    <a:lumMod val="50000"/>
                  </a:schemeClr>
                </a:solidFill>
                <a:latin typeface="Calibri" panose="020F0502020204030204" pitchFamily="34" charset="0"/>
              </a:rPr>
              <a:t>Yungang</a:t>
            </a:r>
            <a:r>
              <a:rPr lang="en-US" altLang="zh-CN" sz="1000" b="0" i="1" u="none" strike="noStrike" baseline="0" dirty="0">
                <a:solidFill>
                  <a:schemeClr val="bg1">
                    <a:lumMod val="50000"/>
                  </a:schemeClr>
                </a:solidFill>
                <a:latin typeface="Calibri" panose="020F0502020204030204" pitchFamily="34" charset="0"/>
              </a:rPr>
              <a:t> Bao, </a:t>
            </a:r>
            <a:r>
              <a:rPr lang="en-US" altLang="zh-CN" sz="1000" b="1" i="1" u="none" strike="noStrike" baseline="0" dirty="0">
                <a:solidFill>
                  <a:schemeClr val="bg1">
                    <a:lumMod val="50000"/>
                  </a:schemeClr>
                </a:solidFill>
                <a:latin typeface="Calibri" panose="020F0502020204030204" pitchFamily="34" charset="0"/>
              </a:rPr>
              <a:t>The Four Steps to An Open Source Chip Design Ecosystem, ACM SIGARCH Visioning Workshop, June 2019. </a:t>
            </a:r>
            <a:r>
              <a:rPr lang="en-US" altLang="zh-CN" sz="1000" b="0" i="1" u="none" strike="noStrike" baseline="0" dirty="0">
                <a:solidFill>
                  <a:schemeClr val="bg1">
                    <a:lumMod val="50000"/>
                  </a:schemeClr>
                </a:solidFill>
                <a:latin typeface="Calibri" panose="020F0502020204030204" pitchFamily="34" charset="0"/>
              </a:rPr>
              <a:t>https://</a:t>
            </a:r>
            <a:r>
              <a:rPr lang="en-US" altLang="zh-CN" sz="1000" b="0" i="1" u="none" strike="noStrike" baseline="0" dirty="0" err="1">
                <a:solidFill>
                  <a:schemeClr val="bg1">
                    <a:lumMod val="50000"/>
                  </a:schemeClr>
                </a:solidFill>
                <a:latin typeface="Calibri" panose="020F0502020204030204" pitchFamily="34" charset="0"/>
              </a:rPr>
              <a:t>sites.google.com</a:t>
            </a:r>
            <a:r>
              <a:rPr lang="en-US" altLang="zh-CN" sz="1000" b="0" i="1" u="none" strike="noStrike" baseline="0" dirty="0">
                <a:solidFill>
                  <a:schemeClr val="bg1">
                    <a:lumMod val="50000"/>
                  </a:schemeClr>
                </a:solidFill>
                <a:latin typeface="Calibri" panose="020F0502020204030204" pitchFamily="34" charset="0"/>
              </a:rPr>
              <a:t>/view/agile and open hardware</a:t>
            </a:r>
            <a:endParaRPr lang="zh-CN" altLang="en-US" sz="1000" i="1" dirty="0">
              <a:solidFill>
                <a:schemeClr val="bg1">
                  <a:lumMod val="50000"/>
                </a:schemeClr>
              </a:solidFill>
            </a:endParaRPr>
          </a:p>
        </p:txBody>
      </p:sp>
      <p:sp>
        <p:nvSpPr>
          <p:cNvPr id="4" name="内容占位符 3">
            <a:extLst>
              <a:ext uri="{FF2B5EF4-FFF2-40B4-BE49-F238E27FC236}">
                <a16:creationId xmlns:a16="http://schemas.microsoft.com/office/drawing/2014/main" id="{57F7E39A-FAC9-F029-0022-15FC20202AE5}"/>
              </a:ext>
            </a:extLst>
          </p:cNvPr>
          <p:cNvSpPr>
            <a:spLocks noGrp="1"/>
          </p:cNvSpPr>
          <p:nvPr>
            <p:ph idx="1"/>
          </p:nvPr>
        </p:nvSpPr>
        <p:spPr>
          <a:xfrm>
            <a:off x="647700" y="1412083"/>
            <a:ext cx="10515600" cy="1390938"/>
          </a:xfrm>
        </p:spPr>
        <p:txBody>
          <a:bodyPr>
            <a:normAutofit/>
          </a:bodyPr>
          <a:lstStyle/>
          <a:p>
            <a:pPr>
              <a:lnSpc>
                <a:spcPct val="130000"/>
              </a:lnSpc>
            </a:pPr>
            <a:r>
              <a:rPr lang="zh-CN" altLang="en-US" dirty="0"/>
              <a:t>一个以 </a:t>
            </a:r>
            <a:r>
              <a:rPr lang="en-US" altLang="zh-CN" dirty="0"/>
              <a:t>RISC-V </a:t>
            </a:r>
            <a:r>
              <a:rPr lang="zh-CN" altLang="en-US" dirty="0"/>
              <a:t>为基础，持续壮大的 </a:t>
            </a:r>
            <a:r>
              <a:rPr lang="zh-CN" altLang="en-US" dirty="0">
                <a:solidFill>
                  <a:srgbClr val="008598"/>
                </a:solidFill>
              </a:rPr>
              <a:t>开源芯片生态系统 </a:t>
            </a:r>
            <a:r>
              <a:rPr lang="zh-CN" altLang="en-US" dirty="0"/>
              <a:t>正在形成</a:t>
            </a:r>
            <a:endParaRPr lang="en-US" altLang="zh-CN" dirty="0"/>
          </a:p>
          <a:p>
            <a:pPr lvl="1">
              <a:lnSpc>
                <a:spcPct val="130000"/>
              </a:lnSpc>
            </a:pPr>
            <a:r>
              <a:rPr lang="zh-CN" altLang="en-US" dirty="0"/>
              <a:t>共享基础设施能够</a:t>
            </a:r>
            <a:r>
              <a:rPr lang="zh-CN" altLang="en-US" dirty="0">
                <a:solidFill>
                  <a:srgbClr val="008598"/>
                </a:solidFill>
              </a:rPr>
              <a:t>减少成本，</a:t>
            </a:r>
            <a:r>
              <a:rPr lang="zh-CN" altLang="en-US" sz="2800" b="1" dirty="0">
                <a:solidFill>
                  <a:srgbClr val="008598"/>
                </a:solidFill>
              </a:rPr>
              <a:t>降低开发门槛</a:t>
            </a:r>
          </a:p>
        </p:txBody>
      </p:sp>
      <p:pic>
        <p:nvPicPr>
          <p:cNvPr id="5" name="图片 4">
            <a:extLst>
              <a:ext uri="{FF2B5EF4-FFF2-40B4-BE49-F238E27FC236}">
                <a16:creationId xmlns:a16="http://schemas.microsoft.com/office/drawing/2014/main" id="{7A76ADAD-AD52-B7DB-0DEB-BBDD3EB3F4B7}"/>
              </a:ext>
            </a:extLst>
          </p:cNvPr>
          <p:cNvPicPr>
            <a:picLocks noChangeAspect="1"/>
          </p:cNvPicPr>
          <p:nvPr/>
        </p:nvPicPr>
        <p:blipFill>
          <a:blip r:embed="rId6"/>
          <a:stretch>
            <a:fillRect/>
          </a:stretch>
        </p:blipFill>
        <p:spPr>
          <a:xfrm>
            <a:off x="2004455" y="2651302"/>
            <a:ext cx="8287329" cy="3467317"/>
          </a:xfrm>
          <a:prstGeom prst="rect">
            <a:avLst/>
          </a:prstGeom>
        </p:spPr>
      </p:pic>
    </p:spTree>
    <p:custDataLst>
      <p:tags r:id="rId1"/>
    </p:custDataLst>
    <p:extLst>
      <p:ext uri="{BB962C8B-B14F-4D97-AF65-F5344CB8AC3E}">
        <p14:creationId xmlns:p14="http://schemas.microsoft.com/office/powerpoint/2010/main" val="2429039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3038A-F95E-FFFD-5412-67E1CEE95DBA}"/>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8B33F8A1-6A85-FCDD-4E56-19411590E5DF}"/>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marL="0" indent="0" algn="l">
              <a:lnSpc>
                <a:spcPct val="100000"/>
              </a:lnSpc>
              <a:spcBef>
                <a:spcPts val="0"/>
              </a:spcBef>
              <a:spcAft>
                <a:spcPts val="0"/>
              </a:spcAft>
              <a:buSzPct val="100000"/>
              <a:buNone/>
            </a:pPr>
            <a:r>
              <a:rPr lang="zh-CN" altLang="en-US" sz="4000" dirty="0">
                <a:solidFill>
                  <a:schemeClr val="tx1"/>
                </a:solidFill>
                <a:latin typeface="+mj-lt"/>
              </a:rPr>
              <a:t>芯片开发的敏捷循环</a:t>
            </a:r>
          </a:p>
        </p:txBody>
      </p:sp>
      <p:cxnSp>
        <p:nvCxnSpPr>
          <p:cNvPr id="3" name="直接连接符 2">
            <a:extLst>
              <a:ext uri="{FF2B5EF4-FFF2-40B4-BE49-F238E27FC236}">
                <a16:creationId xmlns:a16="http://schemas.microsoft.com/office/drawing/2014/main" id="{A616F5A0-5578-B460-C67C-00049B3E9255}"/>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ADB91F6-EED5-EEA4-5F13-2BDA97A3AE22}"/>
              </a:ext>
            </a:extLst>
          </p:cNvPr>
          <p:cNvSpPr>
            <a:spLocks noGrp="1"/>
          </p:cNvSpPr>
          <p:nvPr>
            <p:ph type="sldNum" sz="quarter" idx="12"/>
          </p:nvPr>
        </p:nvSpPr>
        <p:spPr/>
        <p:txBody>
          <a:bodyPr/>
          <a:lstStyle/>
          <a:p>
            <a:fld id="{49AE70B2-8BF9-45C0-BB95-33D1B9D3A854}" type="slidenum">
              <a:rPr lang="zh-CN" altLang="en-US" smtClean="0"/>
              <a:t>8</a:t>
            </a:fld>
            <a:endParaRPr lang="zh-CN" altLang="en-US"/>
          </a:p>
        </p:txBody>
      </p:sp>
      <p:pic>
        <p:nvPicPr>
          <p:cNvPr id="18" name="图片 17">
            <a:extLst>
              <a:ext uri="{FF2B5EF4-FFF2-40B4-BE49-F238E27FC236}">
                <a16:creationId xmlns:a16="http://schemas.microsoft.com/office/drawing/2014/main" id="{DAB73AFA-9EA6-671E-CD58-6C62046C92E2}"/>
              </a:ext>
            </a:extLst>
          </p:cNvPr>
          <p:cNvPicPr>
            <a:picLocks noChangeAspect="1"/>
          </p:cNvPicPr>
          <p:nvPr/>
        </p:nvPicPr>
        <p:blipFill>
          <a:blip r:embed="rId6"/>
          <a:stretch>
            <a:fillRect/>
          </a:stretch>
        </p:blipFill>
        <p:spPr>
          <a:xfrm>
            <a:off x="428446" y="1978501"/>
            <a:ext cx="2808592" cy="1293822"/>
          </a:xfrm>
          <a:prstGeom prst="rect">
            <a:avLst/>
          </a:prstGeom>
        </p:spPr>
      </p:pic>
      <p:pic>
        <p:nvPicPr>
          <p:cNvPr id="19" name="图片 18">
            <a:extLst>
              <a:ext uri="{FF2B5EF4-FFF2-40B4-BE49-F238E27FC236}">
                <a16:creationId xmlns:a16="http://schemas.microsoft.com/office/drawing/2014/main" id="{B50183F7-D32C-C2CF-0BC4-707AD4198D04}"/>
              </a:ext>
            </a:extLst>
          </p:cNvPr>
          <p:cNvPicPr>
            <a:picLocks noChangeAspect="1"/>
          </p:cNvPicPr>
          <p:nvPr/>
        </p:nvPicPr>
        <p:blipFill>
          <a:blip r:embed="rId7"/>
          <a:stretch>
            <a:fillRect/>
          </a:stretch>
        </p:blipFill>
        <p:spPr>
          <a:xfrm>
            <a:off x="301195" y="4392953"/>
            <a:ext cx="3305866" cy="1530554"/>
          </a:xfrm>
          <a:prstGeom prst="rect">
            <a:avLst/>
          </a:prstGeom>
        </p:spPr>
      </p:pic>
      <p:pic>
        <p:nvPicPr>
          <p:cNvPr id="20" name="内容占位符 6" descr="图标&#10;&#10;描述已自动生成">
            <a:extLst>
              <a:ext uri="{FF2B5EF4-FFF2-40B4-BE49-F238E27FC236}">
                <a16:creationId xmlns:a16="http://schemas.microsoft.com/office/drawing/2014/main" id="{5FB7446D-7A8F-AD69-A1CE-EBE2B380F4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6147" y="1798914"/>
            <a:ext cx="3619706" cy="3619706"/>
          </a:xfrm>
          <a:prstGeom prst="rect">
            <a:avLst/>
          </a:prstGeom>
        </p:spPr>
      </p:pic>
      <p:sp>
        <p:nvSpPr>
          <p:cNvPr id="21" name="文本框 20">
            <a:extLst>
              <a:ext uri="{FF2B5EF4-FFF2-40B4-BE49-F238E27FC236}">
                <a16:creationId xmlns:a16="http://schemas.microsoft.com/office/drawing/2014/main" id="{A371ED10-9200-48C9-ACAE-BA358DD0A009}"/>
              </a:ext>
            </a:extLst>
          </p:cNvPr>
          <p:cNvSpPr txBox="1"/>
          <p:nvPr/>
        </p:nvSpPr>
        <p:spPr>
          <a:xfrm>
            <a:off x="2770947" y="4405710"/>
            <a:ext cx="235131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设计</a:t>
            </a:r>
          </a:p>
        </p:txBody>
      </p:sp>
      <p:sp>
        <p:nvSpPr>
          <p:cNvPr id="22" name="文本框 21">
            <a:extLst>
              <a:ext uri="{FF2B5EF4-FFF2-40B4-BE49-F238E27FC236}">
                <a16:creationId xmlns:a16="http://schemas.microsoft.com/office/drawing/2014/main" id="{3C9A7E53-448A-3CEA-7839-F51E20042EED}"/>
              </a:ext>
            </a:extLst>
          </p:cNvPr>
          <p:cNvSpPr txBox="1"/>
          <p:nvPr/>
        </p:nvSpPr>
        <p:spPr>
          <a:xfrm>
            <a:off x="3044758" y="2597450"/>
            <a:ext cx="235131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验证</a:t>
            </a:r>
          </a:p>
        </p:txBody>
      </p:sp>
      <p:sp>
        <p:nvSpPr>
          <p:cNvPr id="23" name="文本框 22">
            <a:extLst>
              <a:ext uri="{FF2B5EF4-FFF2-40B4-BE49-F238E27FC236}">
                <a16:creationId xmlns:a16="http://schemas.microsoft.com/office/drawing/2014/main" id="{372DA48D-516A-99D1-0772-F86012952D28}"/>
              </a:ext>
            </a:extLst>
          </p:cNvPr>
          <p:cNvSpPr txBox="1"/>
          <p:nvPr/>
        </p:nvSpPr>
        <p:spPr>
          <a:xfrm>
            <a:off x="7014359" y="2591008"/>
            <a:ext cx="235131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发布</a:t>
            </a:r>
          </a:p>
        </p:txBody>
      </p:sp>
      <p:sp>
        <p:nvSpPr>
          <p:cNvPr id="24" name="文本框 23">
            <a:extLst>
              <a:ext uri="{FF2B5EF4-FFF2-40B4-BE49-F238E27FC236}">
                <a16:creationId xmlns:a16="http://schemas.microsoft.com/office/drawing/2014/main" id="{56A7FD16-8F85-7EC9-F5DD-9F7D56E51401}"/>
              </a:ext>
            </a:extLst>
          </p:cNvPr>
          <p:cNvSpPr txBox="1"/>
          <p:nvPr/>
        </p:nvSpPr>
        <p:spPr>
          <a:xfrm>
            <a:off x="6632641" y="4473679"/>
            <a:ext cx="2617664" cy="461665"/>
          </a:xfrm>
          <a:prstGeom prst="rect">
            <a:avLst/>
          </a:prstGeom>
          <a:noFill/>
        </p:spPr>
        <p:txBody>
          <a:bodyPr wrap="square" rtlCol="0">
            <a:spAutoFit/>
          </a:bodyPr>
          <a:lstStyle/>
          <a:p>
            <a:pPr algn="ctr"/>
            <a:r>
              <a:rPr kumimoji="1" lang="zh-CN" altLang="en-US" sz="2400" b="1" dirty="0">
                <a:solidFill>
                  <a:prstClr val="black"/>
                </a:solidFill>
                <a:latin typeface="Calibri"/>
                <a:ea typeface="微软雅黑" panose="020B0503020204020204" pitchFamily="34" charset="-122"/>
              </a:rPr>
              <a:t>优化</a:t>
            </a:r>
          </a:p>
        </p:txBody>
      </p:sp>
      <p:pic>
        <p:nvPicPr>
          <p:cNvPr id="25" name="图片 24">
            <a:extLst>
              <a:ext uri="{FF2B5EF4-FFF2-40B4-BE49-F238E27FC236}">
                <a16:creationId xmlns:a16="http://schemas.microsoft.com/office/drawing/2014/main" id="{F76D157A-C195-347E-2C01-20CA4FB4237D}"/>
              </a:ext>
            </a:extLst>
          </p:cNvPr>
          <p:cNvPicPr>
            <a:picLocks noChangeAspect="1"/>
          </p:cNvPicPr>
          <p:nvPr/>
        </p:nvPicPr>
        <p:blipFill>
          <a:blip r:embed="rId9"/>
          <a:stretch>
            <a:fillRect/>
          </a:stretch>
        </p:blipFill>
        <p:spPr>
          <a:xfrm>
            <a:off x="9044671" y="1576548"/>
            <a:ext cx="2309129" cy="2028920"/>
          </a:xfrm>
          <a:prstGeom prst="rect">
            <a:avLst/>
          </a:prstGeom>
        </p:spPr>
      </p:pic>
      <p:sp>
        <p:nvSpPr>
          <p:cNvPr id="6" name="文本框 5">
            <a:extLst>
              <a:ext uri="{FF2B5EF4-FFF2-40B4-BE49-F238E27FC236}">
                <a16:creationId xmlns:a16="http://schemas.microsoft.com/office/drawing/2014/main" id="{46DD4C87-7C52-0BFC-BE4C-D7FCBF1B37EA}"/>
              </a:ext>
            </a:extLst>
          </p:cNvPr>
          <p:cNvSpPr txBox="1"/>
          <p:nvPr/>
        </p:nvSpPr>
        <p:spPr>
          <a:xfrm>
            <a:off x="7645059" y="4930556"/>
            <a:ext cx="4413974" cy="1077218"/>
          </a:xfrm>
          <a:prstGeom prst="rect">
            <a:avLst/>
          </a:prstGeom>
          <a:noFill/>
        </p:spPr>
        <p:txBody>
          <a:bodyPr wrap="square">
            <a:spAutoFit/>
          </a:bodyPr>
          <a:lstStyle/>
          <a:p>
            <a:r>
              <a:rPr lang="en-US" altLang="zh-SG" sz="1600" dirty="0"/>
              <a:t>Automatic Perf. Bug Detection [HPCA’21]</a:t>
            </a:r>
          </a:p>
          <a:p>
            <a:r>
              <a:rPr lang="en-US" altLang="zh-SG" sz="1600" dirty="0"/>
              <a:t>Aiding Perf. Validation with ML [ISPASS’24]</a:t>
            </a:r>
          </a:p>
          <a:p>
            <a:r>
              <a:rPr lang="en-US" altLang="zh-SG" sz="1600" dirty="0"/>
              <a:t>Top-Down [ISPASS’14], Interval model [HPCA’10]</a:t>
            </a:r>
          </a:p>
          <a:p>
            <a:r>
              <a:rPr lang="en-US" altLang="zh-SG" sz="1600" dirty="0"/>
              <a:t>TIP [MICRO’21], TEA [ISCA’23]</a:t>
            </a:r>
            <a:endParaRPr lang="zh-SG" altLang="en-US" sz="1600" dirty="0"/>
          </a:p>
        </p:txBody>
      </p:sp>
    </p:spTree>
    <p:custDataLst>
      <p:tags r:id="rId1"/>
    </p:custDataLst>
    <p:extLst>
      <p:ext uri="{BB962C8B-B14F-4D97-AF65-F5344CB8AC3E}">
        <p14:creationId xmlns:p14="http://schemas.microsoft.com/office/powerpoint/2010/main" val="177151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058CD-50F3-A481-E266-2895096320DC}"/>
            </a:ext>
          </a:extLst>
        </p:cNvPr>
        <p:cNvGrpSpPr/>
        <p:nvPr/>
      </p:nvGrpSpPr>
      <p:grpSpPr>
        <a:xfrm>
          <a:off x="0" y="0"/>
          <a:ext cx="0" cy="0"/>
          <a:chOff x="0" y="0"/>
          <a:chExt cx="0" cy="0"/>
        </a:xfrm>
      </p:grpSpPr>
      <p:sp>
        <p:nvSpPr>
          <p:cNvPr id="256" name="文本框 6">
            <a:extLst>
              <a:ext uri="{FF2B5EF4-FFF2-40B4-BE49-F238E27FC236}">
                <a16:creationId xmlns:a16="http://schemas.microsoft.com/office/drawing/2014/main" id="{DEAC090E-5EE4-1A92-635B-1E98CEA22B8D}"/>
              </a:ext>
            </a:extLst>
          </p:cNvPr>
          <p:cNvSpPr txBox="1"/>
          <p:nvPr>
            <p:custDataLst>
              <p:tags r:id="rId2"/>
            </p:custDataLst>
          </p:nvPr>
        </p:nvSpPr>
        <p:spPr>
          <a:xfrm>
            <a:off x="762006" y="279402"/>
            <a:ext cx="10972888" cy="762006"/>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charset="-122"/>
                <a:ea typeface="微软雅黑" charset="-122"/>
                <a:cs typeface="微软雅黑" charset="-122"/>
              </a:defRPr>
            </a:lvl1pPr>
          </a:lstStyle>
          <a:p>
            <a:pPr>
              <a:lnSpc>
                <a:spcPct val="100000"/>
              </a:lnSpc>
              <a:buSzPct val="100000"/>
            </a:pPr>
            <a:r>
              <a:rPr lang="zh-CN" altLang="en-US" dirty="0">
                <a:solidFill>
                  <a:schemeClr val="tx1"/>
                </a:solidFill>
                <a:latin typeface="+mj-lt"/>
              </a:rPr>
              <a:t>硬件</a:t>
            </a:r>
            <a:r>
              <a:rPr lang="en-US" altLang="zh-CN" dirty="0">
                <a:solidFill>
                  <a:schemeClr val="tx1"/>
                </a:solidFill>
                <a:latin typeface="+mj-lt"/>
              </a:rPr>
              <a:t>—</a:t>
            </a:r>
            <a:r>
              <a:rPr lang="zh-CN" altLang="en-US" dirty="0">
                <a:solidFill>
                  <a:schemeClr val="tx1"/>
                </a:solidFill>
                <a:latin typeface="+mj-lt"/>
              </a:rPr>
              <a:t>软</a:t>
            </a:r>
            <a:r>
              <a:rPr lang="zh-CN" altLang="en-US" sz="3600" dirty="0">
                <a:solidFill>
                  <a:schemeClr val="tx1"/>
                </a:solidFill>
                <a:latin typeface="+mj-lt"/>
              </a:rPr>
              <a:t>件协同设计</a:t>
            </a:r>
          </a:p>
        </p:txBody>
      </p:sp>
      <p:cxnSp>
        <p:nvCxnSpPr>
          <p:cNvPr id="3" name="直接连接符 2">
            <a:extLst>
              <a:ext uri="{FF2B5EF4-FFF2-40B4-BE49-F238E27FC236}">
                <a16:creationId xmlns:a16="http://schemas.microsoft.com/office/drawing/2014/main" id="{F1D7D629-381F-54DB-F956-7FFE3FCDBD4F}"/>
              </a:ext>
            </a:extLst>
          </p:cNvPr>
          <p:cNvCxnSpPr/>
          <p:nvPr>
            <p:custDataLst>
              <p:tags r:id="rId3"/>
            </p:custDataLst>
          </p:nvPr>
        </p:nvCxnSpPr>
        <p:spPr>
          <a:xfrm>
            <a:off x="533404" y="431800"/>
            <a:ext cx="0" cy="457204"/>
          </a:xfrm>
          <a:prstGeom prst="line">
            <a:avLst/>
          </a:prstGeom>
          <a:ln w="101600" cap="flat" cmpd="sng">
            <a:solidFill>
              <a:schemeClr val="accent1"/>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灯片编号占位符 11">
            <a:extLst>
              <a:ext uri="{FF2B5EF4-FFF2-40B4-BE49-F238E27FC236}">
                <a16:creationId xmlns:a16="http://schemas.microsoft.com/office/drawing/2014/main" id="{334A5229-C959-6188-7ADC-DFC0106A9B1C}"/>
              </a:ext>
            </a:extLst>
          </p:cNvPr>
          <p:cNvSpPr>
            <a:spLocks noGrp="1"/>
          </p:cNvSpPr>
          <p:nvPr>
            <p:ph type="sldNum" sz="quarter" idx="12"/>
          </p:nvPr>
        </p:nvSpPr>
        <p:spPr/>
        <p:txBody>
          <a:bodyPr/>
          <a:lstStyle/>
          <a:p>
            <a:fld id="{49AE70B2-8BF9-45C0-BB95-33D1B9D3A854}" type="slidenum">
              <a:rPr lang="zh-CN" altLang="en-US" smtClean="0"/>
              <a:t>9</a:t>
            </a:fld>
            <a:endParaRPr lang="zh-CN" altLang="en-US" dirty="0"/>
          </a:p>
        </p:txBody>
      </p:sp>
      <p:pic>
        <p:nvPicPr>
          <p:cNvPr id="13" name="内容占位符 14">
            <a:extLst>
              <a:ext uri="{FF2B5EF4-FFF2-40B4-BE49-F238E27FC236}">
                <a16:creationId xmlns:a16="http://schemas.microsoft.com/office/drawing/2014/main" id="{BF2AAD3F-35A4-B107-5024-0D3127DCA3F8}"/>
              </a:ext>
            </a:extLst>
          </p:cNvPr>
          <p:cNvPicPr>
            <a:picLocks noGrp="1" noChangeAspect="1"/>
          </p:cNvPicPr>
          <p:nvPr>
            <p:ph idx="1"/>
          </p:nvPr>
        </p:nvPicPr>
        <p:blipFill>
          <a:blip r:embed="rId6"/>
          <a:srcRect l="1055" t="6960" r="484"/>
          <a:stretch>
            <a:fillRect/>
          </a:stretch>
        </p:blipFill>
        <p:spPr>
          <a:xfrm>
            <a:off x="5966661" y="889004"/>
            <a:ext cx="4938981" cy="2880587"/>
          </a:xfrm>
        </p:spPr>
      </p:pic>
      <p:pic>
        <p:nvPicPr>
          <p:cNvPr id="14" name="图片 13">
            <a:extLst>
              <a:ext uri="{FF2B5EF4-FFF2-40B4-BE49-F238E27FC236}">
                <a16:creationId xmlns:a16="http://schemas.microsoft.com/office/drawing/2014/main" id="{35B5D665-DE6C-0F8F-ACC7-74BB5F2E009E}"/>
              </a:ext>
            </a:extLst>
          </p:cNvPr>
          <p:cNvPicPr>
            <a:picLocks noChangeAspect="1"/>
          </p:cNvPicPr>
          <p:nvPr/>
        </p:nvPicPr>
        <p:blipFill>
          <a:blip r:embed="rId7"/>
          <a:srcRect l="646" t="7975" r="1192"/>
          <a:stretch>
            <a:fillRect/>
          </a:stretch>
        </p:blipFill>
        <p:spPr>
          <a:xfrm>
            <a:off x="5966660" y="3051723"/>
            <a:ext cx="4938981" cy="2654940"/>
          </a:xfrm>
          <a:prstGeom prst="rect">
            <a:avLst/>
          </a:prstGeom>
        </p:spPr>
      </p:pic>
      <p:sp>
        <p:nvSpPr>
          <p:cNvPr id="15" name="文本框 14">
            <a:extLst>
              <a:ext uri="{FF2B5EF4-FFF2-40B4-BE49-F238E27FC236}">
                <a16:creationId xmlns:a16="http://schemas.microsoft.com/office/drawing/2014/main" id="{88D03BFC-993E-50D0-6B3E-F3AE89AFE207}"/>
              </a:ext>
            </a:extLst>
          </p:cNvPr>
          <p:cNvSpPr txBox="1"/>
          <p:nvPr/>
        </p:nvSpPr>
        <p:spPr>
          <a:xfrm>
            <a:off x="624556" y="5507960"/>
            <a:ext cx="10729244" cy="584775"/>
          </a:xfrm>
          <a:prstGeom prst="rect">
            <a:avLst/>
          </a:prstGeom>
          <a:noFill/>
        </p:spPr>
        <p:txBody>
          <a:bodyPr wrap="square" rtlCol="0">
            <a:spAutoFit/>
          </a:bodyPr>
          <a:lstStyle/>
          <a:p>
            <a:pPr algn="ctr"/>
            <a:r>
              <a:rPr lang="zh-CN" altLang="en-US" sz="3200" b="1" dirty="0">
                <a:solidFill>
                  <a:srgbClr val="008598"/>
                </a:solidFill>
                <a:latin typeface="SimHei" panose="02010609060101010101" pitchFamily="49" charset="-122"/>
                <a:ea typeface="SimHei" panose="02010609060101010101" pitchFamily="49" charset="-122"/>
              </a:rPr>
              <a:t>数以万计</a:t>
            </a:r>
            <a:r>
              <a:rPr lang="zh-CN" altLang="en-US" sz="2800" dirty="0">
                <a:latin typeface="SimHei" panose="02010609060101010101" pitchFamily="49" charset="-122"/>
                <a:ea typeface="SimHei" panose="02010609060101010101" pitchFamily="49" charset="-122"/>
              </a:rPr>
              <a:t>的软件工程师也可以参与芯片设计！</a:t>
            </a:r>
          </a:p>
        </p:txBody>
      </p:sp>
      <p:sp>
        <p:nvSpPr>
          <p:cNvPr id="16" name="文本框 15">
            <a:extLst>
              <a:ext uri="{FF2B5EF4-FFF2-40B4-BE49-F238E27FC236}">
                <a16:creationId xmlns:a16="http://schemas.microsoft.com/office/drawing/2014/main" id="{B25CAC18-63DE-B365-0BEE-AF15A2509D5B}"/>
              </a:ext>
            </a:extLst>
          </p:cNvPr>
          <p:cNvSpPr txBox="1"/>
          <p:nvPr/>
        </p:nvSpPr>
        <p:spPr>
          <a:xfrm>
            <a:off x="71216" y="6261913"/>
            <a:ext cx="7020369" cy="553998"/>
          </a:xfrm>
          <a:prstGeom prst="rect">
            <a:avLst/>
          </a:prstGeom>
          <a:noFill/>
        </p:spPr>
        <p:txBody>
          <a:bodyPr wrap="square" rtlCol="0">
            <a:spAutoFit/>
          </a:bodyPr>
          <a:lstStyle/>
          <a:p>
            <a:r>
              <a:rPr lang="en-US" altLang="zh-CN" sz="1000" b="0" i="1" u="none" strike="noStrike" baseline="0" dirty="0">
                <a:solidFill>
                  <a:schemeClr val="bg1">
                    <a:lumMod val="50000"/>
                  </a:schemeClr>
                </a:solidFill>
                <a:latin typeface="+mj-lt"/>
              </a:rPr>
              <a:t>Left</a:t>
            </a:r>
            <a:r>
              <a:rPr lang="en-US" altLang="zh-CN" sz="1000" i="1" dirty="0">
                <a:solidFill>
                  <a:schemeClr val="bg1">
                    <a:lumMod val="50000"/>
                  </a:schemeClr>
                </a:solidFill>
                <a:latin typeface="+mj-lt"/>
              </a:rPr>
              <a:t> Picture Source: https://</a:t>
            </a:r>
            <a:r>
              <a:rPr lang="en-US" altLang="zh-CN" sz="1000" i="1" dirty="0" err="1">
                <a:solidFill>
                  <a:schemeClr val="bg1">
                    <a:lumMod val="50000"/>
                  </a:schemeClr>
                </a:solidFill>
                <a:latin typeface="+mj-lt"/>
              </a:rPr>
              <a:t>profiles.stanford.edu</a:t>
            </a:r>
            <a:r>
              <a:rPr lang="en-US" altLang="zh-CN" sz="1000" i="1" dirty="0">
                <a:solidFill>
                  <a:schemeClr val="bg1">
                    <a:lumMod val="50000"/>
                  </a:schemeClr>
                </a:solidFill>
                <a:latin typeface="+mj-lt"/>
              </a:rPr>
              <a:t>/mark-</a:t>
            </a:r>
            <a:r>
              <a:rPr lang="en-US" altLang="zh-CN" sz="1000" i="1" dirty="0" err="1">
                <a:solidFill>
                  <a:schemeClr val="bg1">
                    <a:lumMod val="50000"/>
                  </a:schemeClr>
                </a:solidFill>
                <a:latin typeface="+mj-lt"/>
              </a:rPr>
              <a:t>horowitz</a:t>
            </a:r>
            <a:endParaRPr lang="en-US" altLang="zh-CN" sz="1000" b="0" i="1" u="none" strike="noStrike" baseline="0" dirty="0">
              <a:solidFill>
                <a:schemeClr val="bg1">
                  <a:lumMod val="50000"/>
                </a:schemeClr>
              </a:solidFill>
              <a:latin typeface="+mj-lt"/>
            </a:endParaRPr>
          </a:p>
          <a:p>
            <a:pPr algn="l">
              <a:buNone/>
            </a:pPr>
            <a:r>
              <a:rPr lang="en-US" altLang="zh-CN" sz="1000" b="0" i="1" u="none" strike="noStrike" baseline="0" dirty="0">
                <a:solidFill>
                  <a:schemeClr val="bg1">
                    <a:lumMod val="50000"/>
                  </a:schemeClr>
                </a:solidFill>
                <a:latin typeface="+mj-lt"/>
              </a:rPr>
              <a:t>Right Picture Source: Prof. Mark Horowitz, </a:t>
            </a:r>
            <a:r>
              <a:rPr lang="en-US" altLang="zh-CN" sz="1000" b="1" i="1" dirty="0">
                <a:solidFill>
                  <a:schemeClr val="bg1">
                    <a:lumMod val="50000"/>
                  </a:schemeClr>
                </a:solidFill>
                <a:effectLst/>
                <a:latin typeface="+mj-lt"/>
              </a:rPr>
              <a:t>Life Post Moore’s Law: The New CAD Frontier</a:t>
            </a:r>
            <a:r>
              <a:rPr lang="en-US" altLang="zh-CN" sz="1000" b="0" i="1" u="none" strike="noStrike" baseline="0" dirty="0">
                <a:solidFill>
                  <a:schemeClr val="bg1">
                    <a:lumMod val="50000"/>
                  </a:schemeClr>
                </a:solidFill>
                <a:latin typeface="+mj-lt"/>
              </a:rPr>
              <a:t>, </a:t>
            </a:r>
            <a:r>
              <a:rPr lang="en-US" altLang="zh-CN" sz="1000" b="1" i="1" dirty="0">
                <a:solidFill>
                  <a:schemeClr val="bg1">
                    <a:lumMod val="50000"/>
                  </a:schemeClr>
                </a:solidFill>
                <a:effectLst/>
                <a:latin typeface="+mj-lt"/>
              </a:rPr>
              <a:t>July 19, 2023</a:t>
            </a:r>
            <a:r>
              <a:rPr lang="en-US" altLang="zh-CN" sz="1000" b="0" i="1" u="none" strike="noStrike" baseline="0" dirty="0">
                <a:solidFill>
                  <a:schemeClr val="bg1">
                    <a:lumMod val="50000"/>
                  </a:schemeClr>
                </a:solidFill>
                <a:latin typeface="+mj-lt"/>
              </a:rPr>
              <a:t>. </a:t>
            </a:r>
          </a:p>
          <a:p>
            <a:pPr algn="l">
              <a:buNone/>
            </a:pPr>
            <a:r>
              <a:rPr lang="en-US" altLang="zh-CN" sz="1000" b="0" i="1" u="none" strike="noStrike" baseline="0" dirty="0">
                <a:solidFill>
                  <a:schemeClr val="bg1">
                    <a:lumMod val="50000"/>
                  </a:schemeClr>
                </a:solidFill>
                <a:latin typeface="+mj-lt"/>
              </a:rPr>
              <a:t>https://</a:t>
            </a:r>
            <a:r>
              <a:rPr lang="en-US" altLang="zh-CN" sz="1000" b="0" i="1" u="none" strike="noStrike" baseline="0" dirty="0" err="1">
                <a:solidFill>
                  <a:schemeClr val="bg1">
                    <a:lumMod val="50000"/>
                  </a:schemeClr>
                </a:solidFill>
                <a:latin typeface="+mj-lt"/>
              </a:rPr>
              <a:t>aha.stanford.edu</a:t>
            </a:r>
            <a:r>
              <a:rPr lang="en-US" altLang="zh-CN" sz="1000" b="0" i="1" u="none" strike="noStrike" baseline="0" dirty="0">
                <a:solidFill>
                  <a:schemeClr val="bg1">
                    <a:lumMod val="50000"/>
                  </a:schemeClr>
                </a:solidFill>
                <a:latin typeface="+mj-lt"/>
              </a:rPr>
              <a:t>/life-post-</a:t>
            </a:r>
            <a:r>
              <a:rPr lang="en-US" altLang="zh-CN" sz="1000" b="0" i="1" u="none" strike="noStrike" baseline="0" dirty="0" err="1">
                <a:solidFill>
                  <a:schemeClr val="bg1">
                    <a:lumMod val="50000"/>
                  </a:schemeClr>
                </a:solidFill>
                <a:latin typeface="+mj-lt"/>
              </a:rPr>
              <a:t>moores</a:t>
            </a:r>
            <a:r>
              <a:rPr lang="en-US" altLang="zh-CN" sz="1000" b="0" i="1" u="none" strike="noStrike" baseline="0" dirty="0">
                <a:solidFill>
                  <a:schemeClr val="bg1">
                    <a:lumMod val="50000"/>
                  </a:schemeClr>
                </a:solidFill>
                <a:latin typeface="+mj-lt"/>
              </a:rPr>
              <a:t>-law-new-cad-frontier</a:t>
            </a:r>
            <a:endParaRPr lang="zh-CN" altLang="en-US" sz="1000" i="1" dirty="0">
              <a:solidFill>
                <a:schemeClr val="bg1">
                  <a:lumMod val="50000"/>
                </a:schemeClr>
              </a:solidFill>
              <a:latin typeface="+mj-lt"/>
            </a:endParaRPr>
          </a:p>
        </p:txBody>
      </p:sp>
      <p:grpSp>
        <p:nvGrpSpPr>
          <p:cNvPr id="4" name="组合 3">
            <a:extLst>
              <a:ext uri="{FF2B5EF4-FFF2-40B4-BE49-F238E27FC236}">
                <a16:creationId xmlns:a16="http://schemas.microsoft.com/office/drawing/2014/main" id="{26E73598-BAB1-72FC-3562-8497AE7063C0}"/>
              </a:ext>
            </a:extLst>
          </p:cNvPr>
          <p:cNvGrpSpPr/>
          <p:nvPr/>
        </p:nvGrpSpPr>
        <p:grpSpPr>
          <a:xfrm>
            <a:off x="1470560" y="1267879"/>
            <a:ext cx="3193383" cy="4013609"/>
            <a:chOff x="1510003" y="1552423"/>
            <a:chExt cx="2677293" cy="3364960"/>
          </a:xfrm>
        </p:grpSpPr>
        <p:pic>
          <p:nvPicPr>
            <p:cNvPr id="1026" name="Picture 2" descr="Mark Horowitz">
              <a:extLst>
                <a:ext uri="{FF2B5EF4-FFF2-40B4-BE49-F238E27FC236}">
                  <a16:creationId xmlns:a16="http://schemas.microsoft.com/office/drawing/2014/main" id="{6D56B9FD-DA41-A66F-B193-D11A493B8B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003" y="1552423"/>
              <a:ext cx="2677293" cy="267729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959F09A-1EFA-FB01-4561-319C6E1C48F1}"/>
                </a:ext>
              </a:extLst>
            </p:cNvPr>
            <p:cNvSpPr txBox="1"/>
            <p:nvPr/>
          </p:nvSpPr>
          <p:spPr>
            <a:xfrm>
              <a:off x="1910686" y="4229716"/>
              <a:ext cx="1875923" cy="687667"/>
            </a:xfrm>
            <a:prstGeom prst="rect">
              <a:avLst/>
            </a:prstGeom>
            <a:noFill/>
          </p:spPr>
          <p:txBody>
            <a:bodyPr wrap="none" rtlCol="0">
              <a:spAutoFit/>
            </a:bodyPr>
            <a:lstStyle/>
            <a:p>
              <a:pPr algn="ctr">
                <a:lnSpc>
                  <a:spcPct val="110000"/>
                </a:lnSpc>
              </a:pPr>
              <a:r>
                <a:rPr kumimoji="1" lang="en" altLang="zh-CN" sz="2400" b="1" dirty="0"/>
                <a:t>Mark Horowitz</a:t>
              </a:r>
            </a:p>
            <a:p>
              <a:pPr algn="ctr">
                <a:lnSpc>
                  <a:spcPct val="110000"/>
                </a:lnSpc>
              </a:pPr>
              <a:r>
                <a:rPr lang="en" altLang="zh-CN" sz="2000" dirty="0"/>
                <a:t>Stanford</a:t>
              </a:r>
              <a:r>
                <a:rPr lang="zh-CN" altLang="en-US" sz="2000" dirty="0"/>
                <a:t> </a:t>
              </a:r>
              <a:r>
                <a:rPr lang="en-US" altLang="zh-CN" sz="2000" dirty="0"/>
                <a:t>University</a:t>
              </a:r>
              <a:endParaRPr kumimoji="1" lang="zh-CN" altLang="en-US" sz="2000" dirty="0"/>
            </a:p>
          </p:txBody>
        </p:sp>
      </p:grpSp>
    </p:spTree>
    <p:custDataLst>
      <p:tags r:id="rId1"/>
    </p:custDataLst>
    <p:extLst>
      <p:ext uri="{BB962C8B-B14F-4D97-AF65-F5344CB8AC3E}">
        <p14:creationId xmlns:p14="http://schemas.microsoft.com/office/powerpoint/2010/main" val="34330284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2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187.7448818897637,&quot;width&quot;:5974.93700787401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4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5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1.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4.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0.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3.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2.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5.xml><?xml version="1.0" encoding="utf-8"?>
<p:tagLst xmlns:a="http://schemas.openxmlformats.org/drawingml/2006/main" xmlns:r="http://schemas.openxmlformats.org/officeDocument/2006/relationships" xmlns:p="http://schemas.openxmlformats.org/presentationml/2006/main">
  <p:tag name="KSO_WM_SLIDE_ID" val="diagram20220059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9"/>
  <p:tag name="KSO_WM_SLIDE_TYPE" val="text"/>
  <p:tag name="KSO_WM_SLIDE_SUBTYPE" val="picTxt"/>
  <p:tag name="KSO_WM_SLIDE_LAYOUTTYPE" val="topbottom"/>
  <p:tag name="KSO_WM_SLIDE_SIZE" val="888*504"/>
  <p:tag name="KSO_WM_SLIDE_POSITION" val="36*12"/>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4-06-08T16:27:28&quot;,&quot;maxSize&quot;:{&quot;size1&quot;:22.2},&quot;minSize&quot;:{&quot;size1&quot;:13.5},&quot;normalSize&quot;:{&quot;size1&quot;:13.5},&quot;subLayout&quot;:[{&quot;id&quot;:&quot;2024-06-08T16:27:28&quot;,&quot;margin&quot;:{&quot;bottom&quot;:0.025999998673796654,&quot;left&quot;:2.117000102996826,&quot;right&quot;:1.2699999809265137,&quot;top&quot;:0.4230000376701355},&quot;type&quot;:0},{&quot;id&quot;:&quot;2024-06-08T16:27:28&quot;,&quot;margin&quot;:{&quot;bottom&quot;:0.847000002861023,&quot;left&quot;:1.2790000438690186,&quot;right&quot;:1.2609999179840088,&quot;top&quot;:0.3970000147819519},&quot;type&quot;:0}],&quot;type&quot;:0}"/>
  <p:tag name="KSO_WM_SLIDE_RATIO" val="1.777778"/>
  <p:tag name="KSO_WM_SLIDE_BACKGROUND" val="[&quot;general&quot;]"/>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a*1"/>
  <p:tag name="KSO_WM_TEMPLATE_CATEGORY" val="diagram"/>
  <p:tag name="KSO_WM_TEMPLATE_INDEX" val="20220059"/>
  <p:tag name="KSO_WM_UNIT_LAYERLEVEL" val="1"/>
  <p:tag name="KSO_WM_TAG_VERSION" val="1.0"/>
  <p:tag name="KSO_WM_BEAUTIFY_FLAG" val="#wm#"/>
  <p:tag name="KSO_WM_UNIT_ISCONTENTSTITLE" val="0"/>
  <p:tag name="KSO_WM_UNIT_ISNUMDGMTITLE" val="0"/>
  <p:tag name="KSO_WM_UNIT_PRESET_TEXT" val="简约上下导航版"/>
  <p:tag name="KSO_WM_UNIT_NOCLEAR" val="0"/>
  <p:tag name="KSO_WM_UNIT_VALUE" val="27"/>
  <p:tag name="KSO_WM_UNIT_TYPE" val="a"/>
  <p:tag name="KSO_WM_UNIT_INDEX" val="1"/>
  <p:tag name="KSO_WM_UNIT_BLOCK" val="0"/>
  <p:tag name="KSO_WM_UNIT_SM_LIMIT_TYPE" val="2"/>
  <p:tag name="KSO_WM_UNIT_DEC_AREA_ID" val="e98b3a31ebe84ee79486e9f4651df9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wm#"/>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20059_1*i*1"/>
  <p:tag name="KSO_WM_TEMPLATE_CATEGORY" val="diagram"/>
  <p:tag name="KSO_WM_TEMPLATE_INDEX" val="20220059"/>
  <p:tag name="KSO_WM_UNIT_LAYERLEVEL" val="1"/>
  <p:tag name="KSO_WM_TAG_VERSION" val="1.0"/>
  <p:tag name="KSO_WM_BEAUTIFY_FLAG" val=""/>
  <p:tag name="KSO_WM_UNIT_TYPE" val="i"/>
  <p:tag name="KSO_WM_UNIT_INDEX" val="1"/>
  <p:tag name="KSO_WM_UNIT_BLOCK" val="0"/>
  <p:tag name="KSO_WM_UNIT_SM_LIMIT_TYPE" val="4"/>
  <p:tag name="KSO_WM_UNIT_DEC_AREA_ID" val="676342c3ba794cb88f6857f432bf3175"/>
  <p:tag name="KSO_WM_UNIT_DECORATE_INFO" val="{&quot;ReferentInfo&quot;:{&quot;Id&quot;:&quot;e98b3a31ebe84ee79486e9f4651df90b&quot;,&quot;X&quot;:{&quot;Pos&quot;:0},&quot;Y&quot;:{&quot;Pos&quot;:1}},&quot;DecorateInfoX&quot;:{&quot;Pos&quot;:2,&quot;IsAbs&quot;:true},&quot;DecorateInfoY&quot;:{&quot;Pos&quot;:1,&quot;IsAbs&quot;:true},&quot;DecorateInfoW&quot;:{&quot;IsAbs&quot;:true},&quot;DecorateInfoH&quot;:{&quot;IsAbs&quot;:false},&quot;whChangeMode&quot;:0}"/>
  <p:tag name="KSO_WM_UNIT_LINE_FORE_SCHEMECOLOR_INDEX_BRIGHTNESS" val="0"/>
  <p:tag name="KSO_WM_UNIT_LINE_FORE_SCHEMECOLOR_INDEX" val="5"/>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WPS">
  <a:themeElements>
    <a:clrScheme name="">
      <a:dk1>
        <a:srgbClr val="000000"/>
      </a:dk1>
      <a:lt1>
        <a:srgbClr val="FFFFFF"/>
      </a:lt1>
      <a:dk2>
        <a:srgbClr val="5E8A88"/>
      </a:dk2>
      <a:lt2>
        <a:srgbClr val="D8EFED"/>
      </a:lt2>
      <a:accent1>
        <a:srgbClr val="3CADA9"/>
      </a:accent1>
      <a:accent2>
        <a:srgbClr val="5196A9"/>
      </a:accent2>
      <a:accent3>
        <a:srgbClr val="667FAA"/>
      </a:accent3>
      <a:accent4>
        <a:srgbClr val="7C68AB"/>
      </a:accent4>
      <a:accent5>
        <a:srgbClr val="9151AC"/>
      </a:accent5>
      <a:accent6>
        <a:srgbClr val="A73BAD"/>
      </a:accent6>
      <a:hlink>
        <a:srgbClr val="0026E5"/>
      </a:hlink>
      <a:folHlink>
        <a:srgbClr val="7E1FA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enorite"/>
        <a:ea typeface="思源黑体 Medium"/>
        <a:cs typeface=""/>
      </a:majorFont>
      <a:minorFont>
        <a:latin typeface="Tenorite"/>
        <a:ea typeface="思源黑体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7016</TotalTime>
  <Words>6577</Words>
  <Application>Microsoft Macintosh PowerPoint</Application>
  <PresentationFormat>宽屏</PresentationFormat>
  <Paragraphs>681</Paragraphs>
  <Slides>57</Slides>
  <Notes>57</Notes>
  <HiddenSlides>2</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57</vt:i4>
      </vt:variant>
    </vt:vector>
  </HeadingPairs>
  <TitlesOfParts>
    <vt:vector size="73" baseType="lpstr">
      <vt:lpstr>-apple-system</vt:lpstr>
      <vt:lpstr>阿里巴巴普惠体</vt:lpstr>
      <vt:lpstr>SimHei</vt:lpstr>
      <vt:lpstr>宋体</vt:lpstr>
      <vt:lpstr>Microsoft YaHei</vt:lpstr>
      <vt:lpstr>Microsoft YaHei</vt:lpstr>
      <vt:lpstr>Cascadia Code</vt:lpstr>
      <vt:lpstr>Cascadia Code NF</vt:lpstr>
      <vt:lpstr>PingFang SC</vt:lpstr>
      <vt:lpstr>Arial</vt:lpstr>
      <vt:lpstr>Arial Black</vt:lpstr>
      <vt:lpstr>Calibri</vt:lpstr>
      <vt:lpstr>Consolas</vt:lpstr>
      <vt:lpstr>Tenorite</vt:lpstr>
      <vt:lpstr>Times New Roman</vt:lpstr>
      <vt:lpstr>1_WPS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PowerPoint 演示文稿</vt:lpstr>
      <vt:lpstr>PowerPoint 演示文稿</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开源众包验证实践效果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小雨</cp:lastModifiedBy>
  <cp:revision>307</cp:revision>
  <dcterms:created xsi:type="dcterms:W3CDTF">2024-06-12T14:19:27Z</dcterms:created>
  <dcterms:modified xsi:type="dcterms:W3CDTF">2025-07-16T00:22:49Z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18602E10C78BAF50151364664E583970_41</vt:lpwstr>
  </property>
</Properties>
</file>